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1D4F2-430E-0849-B82A-F2F8E33BE10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42678-C5E5-1E4F-945B-44210D7B1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04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8C7BC8-F078-4259-BC01-0EEA28A3D0F1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Talk about Thomas Malthus…pg 130.</a:t>
            </a:r>
          </a:p>
        </p:txBody>
      </p:sp>
    </p:spTree>
    <p:extLst>
      <p:ext uri="{BB962C8B-B14F-4D97-AF65-F5344CB8AC3E}">
        <p14:creationId xmlns:p14="http://schemas.microsoft.com/office/powerpoint/2010/main" val="3741312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BAF2B2-2BA2-43ED-BA56-AC1F3E0BAF12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164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4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5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7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5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0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6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59BC-8B5C-9D43-A0CC-B6694C54F548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0029-5A04-DE4C-B225-456473AC7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3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icolellawhhs.weebly.com/unit-5-chapter-14-interactions-in-ecosystems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Interactions in </a:t>
            </a:r>
            <a:r>
              <a:rPr lang="en-US" dirty="0" smtClean="0"/>
              <a:t>Ecosystem</a:t>
            </a:r>
            <a:r>
              <a:rPr lang="en-US" dirty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2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Effect of Predation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9624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 size often controlled by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Takes place in the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predator-prey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relationship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mechanism of population control</a:t>
            </a:r>
          </a:p>
          <a:p>
            <a:pPr lvl="1"/>
            <a:endParaRPr lang="en-US" dirty="0"/>
          </a:p>
        </p:txBody>
      </p:sp>
      <p:pic>
        <p:nvPicPr>
          <p:cNvPr id="45058" name="Picture 2" descr="http://ts4.mm.bing.net/images/thumbnail.aspx?q=4672302257669299&amp;id=6a026b425c43811c5b200c071aca4bc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76400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464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Parasitism and Disease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growth of population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Take nourishment at the expense of their hosts often weakening them and causing disease and death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6" name="Picture 2" descr="http://ts3.mm.bing.net/images/thumbnail.aspx?q=4778070120007990&amp;id=41910c4b1f8890a455699c61160288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133600"/>
            <a:ext cx="2819398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47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Density-Independent Factors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8326"/>
            <a:ext cx="5181600" cy="460007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Affect all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populations regardless of size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Examples: unusual weather, natural disasters, seasonal cycles, and human activities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see a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population crash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Dramatic decline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the population size over time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0" name="Picture 2" descr="http://ts4.mm.bing.net/images/thumbnail.aspx?q=4933195730453975&amp;id=29459c89cd51320cb2260f225fd5025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76400"/>
            <a:ext cx="33528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7706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1628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Age Structure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916" y="914401"/>
            <a:ext cx="7162800" cy="30479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 growth depends on how many people of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different ages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make up a given population.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Populations with large numbers of young offspring have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greater potential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rapid growth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 Pyramids or Age-Structure Diagrams show age structure in a population.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62000" y="3962400"/>
            <a:ext cx="8124825" cy="2314575"/>
            <a:chOff x="528" y="2862"/>
            <a:chExt cx="5118" cy="1458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3012"/>
              <a:ext cx="2988" cy="1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2862"/>
              <a:ext cx="1806" cy="1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1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Patterns of Population Growth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391400" cy="4117975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The scientific study of human populations is called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demography</a:t>
            </a:r>
          </a:p>
          <a:p>
            <a:pPr lvl="1"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Examines the characteristics of human populations and attempts to explain how those populations will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 over time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Birthrates, death rates, and the age structure of a population help predict why some countries have high growth rates while other countries grow more slowly</a:t>
            </a:r>
          </a:p>
        </p:txBody>
      </p:sp>
    </p:spTree>
    <p:extLst>
      <p:ext uri="{BB962C8B-B14F-4D97-AF65-F5344CB8AC3E}">
        <p14:creationId xmlns:p14="http://schemas.microsoft.com/office/powerpoint/2010/main" val="277103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Human Population 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162800" cy="30480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</a:pPr>
            <a:r>
              <a:rPr lang="en-US" sz="6500" dirty="0" smtClean="0">
                <a:latin typeface="Arial" pitchFamily="34" charset="0"/>
                <a:cs typeface="Arial" pitchFamily="34" charset="0"/>
              </a:rPr>
              <a:t>It took from the beginning of mankind to around 1800 for the human population to reach 1 billion.</a:t>
            </a:r>
          </a:p>
          <a:p>
            <a:pPr>
              <a:lnSpc>
                <a:spcPct val="90000"/>
              </a:lnSpc>
            </a:pPr>
            <a:r>
              <a:rPr lang="en-US" sz="6500" dirty="0" smtClean="0">
                <a:latin typeface="Arial" pitchFamily="34" charset="0"/>
                <a:cs typeface="Arial" pitchFamily="34" charset="0"/>
              </a:rPr>
              <a:t>In the last 200 years, the human population has reached just over </a:t>
            </a:r>
            <a:r>
              <a:rPr lang="en-US" sz="6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billion</a:t>
            </a:r>
            <a:r>
              <a:rPr lang="en-US" sz="6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6500" dirty="0" smtClean="0">
                <a:latin typeface="Arial" pitchFamily="34" charset="0"/>
                <a:cs typeface="Arial" pitchFamily="34" charset="0"/>
              </a:rPr>
              <a:t>The U.N. estimates the world’s population to be 12.5 Billion by 2050.  </a:t>
            </a:r>
          </a:p>
          <a:p>
            <a:pPr>
              <a:lnSpc>
                <a:spcPct val="90000"/>
              </a:lnSpc>
            </a:pPr>
            <a:r>
              <a:rPr lang="en-US" sz="6500" dirty="0" smtClean="0">
                <a:latin typeface="Arial" pitchFamily="34" charset="0"/>
                <a:cs typeface="Arial" pitchFamily="34" charset="0"/>
              </a:rPr>
              <a:t>What effects will these numbers have on the </a:t>
            </a:r>
          </a:p>
          <a:p>
            <a:pPr>
              <a:lnSpc>
                <a:spcPct val="90000"/>
              </a:lnSpc>
              <a:buNone/>
            </a:pPr>
            <a:r>
              <a:rPr lang="en-US" sz="6500" dirty="0" smtClean="0">
                <a:latin typeface="Arial" pitchFamily="34" charset="0"/>
                <a:cs typeface="Arial" pitchFamily="34" charset="0"/>
              </a:rPr>
              <a:t>	Earth?  Other forms of life? 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343400"/>
            <a:ext cx="38290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4" name="Picture 2" descr="http://ts1.mm.bing.net/images/thumbnail.aspx?q=4911231281463984&amp;id=86cd630e505024fd1445ca301321d7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648200"/>
            <a:ext cx="2009775" cy="1990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148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Demographic Transition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361238" cy="442277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Over the past century, population growth in the US, Japan, and much of Europe has slowed dramatically. </a:t>
            </a:r>
            <a:br>
              <a:rPr lang="en-US" sz="2600" dirty="0" smtClean="0">
                <a:latin typeface="Arial" pitchFamily="34" charset="0"/>
                <a:cs typeface="Arial" pitchFamily="34" charset="0"/>
              </a:rPr>
            </a:b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One hypothesis as to why these countries have slowed in their growth is the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demographic transition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(a dramatic change in birth and death rates).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As countries modernize, there are advances in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nutrition, medicine, and sanitation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These result in more children surviving into adulthood and more adults living to old age.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These changes lower the death rate and begin the demographic transition.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85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Population Biotic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nicolellawhhs.weebly.com/unit-5-chapter-14-interactions-in-ecosystems.html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3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How will a population change if there is abundant space and food and if the population is protected from predators or disease?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When does exponential growth occur?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When does logistic growth occur?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Word Bank:</a:t>
            </a:r>
          </a:p>
          <a:p>
            <a:pPr marL="0" indent="0" algn="ctr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Births		Emigration	Deaths		Immigration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resources are abundant in a particular area, individuals may move into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the population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of this area.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This movement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of individuals into a population from a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different population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called __________________.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very cold winter has left many deer in a population hungry and sick. By the end of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the winter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, this population will likely decrease because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of ____________________.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deer population experiences growth when the rate of reproduction increases.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This change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in population size is due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to ___________________.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humans move into their territory, many members of a deer population move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away and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join other herds. This movement of individuals out of a population into a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new population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called _______________________.</a:t>
            </a:r>
            <a:endParaRPr lang="en-US" sz="1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1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Population growth based on available resources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44958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Growth is a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the environment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Directly determined by the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amount of resources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available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Two distinct types of population growth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Exponential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Logistic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4" name="Picture 4" descr="http://ts3.mm.bing.net/images/thumbnail.aspx?q=4995661725499894&amp;id=ba60ef4161a461b9fe6f99598006ee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438400"/>
            <a:ext cx="2687966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315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1628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Exponential 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295400"/>
            <a:ext cx="5147175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 has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abundant space and food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Occurs when the individuals in a population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reproduce at a constant rate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Lack of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limiting factors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(causes population growth to decrease)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Shown as a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J-shaped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curve in a graph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Examples: bacteria!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8175" y="1828800"/>
            <a:ext cx="346574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090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More on exponential 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5562600" cy="510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When a population has unlimited resources and continues to grow to its full living potential, it is called its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biotic potential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population that has reached biotic potential has reached its maximum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reproductive capacity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That means it has reproduced as much as it can!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 descr="http://ts2.mm.bing.net/images/thumbnail.aspx?q=4572538752140001&amp;id=b8986f526122374bff13fc8dbb0668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133600"/>
            <a:ext cx="2590797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237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1628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Logistic 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5715000" cy="5410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Occurs when the population’s growth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slows or stops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following a period of exponential growth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Most realistic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Caused by resources becoming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less available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Influenced by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limiting factors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slow down when birthrate decreases or death rate increases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Represented as an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S-shaped curve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7216" y="1905000"/>
            <a:ext cx="297674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667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Carrying Capacity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2100"/>
            <a:ext cx="35052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Represented as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Largest number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individuals that a given environment can support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change when the environment changes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403278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53000" y="4267200"/>
            <a:ext cx="396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Region A= very close to </a:t>
            </a:r>
            <a:r>
              <a:rPr lang="en-US" sz="2000" b="1" dirty="0" smtClean="0">
                <a:solidFill>
                  <a:srgbClr val="FF0000"/>
                </a:solidFill>
              </a:rPr>
              <a:t>exponential growth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Region B= </a:t>
            </a:r>
            <a:r>
              <a:rPr lang="en-US" sz="2000" b="1" dirty="0" smtClean="0">
                <a:solidFill>
                  <a:srgbClr val="FF0000"/>
                </a:solidFill>
              </a:rPr>
              <a:t>declining</a:t>
            </a:r>
            <a:r>
              <a:rPr lang="en-US" sz="2000" dirty="0" smtClean="0"/>
              <a:t> birthrate; inc. death rate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Region C= pop. reaches </a:t>
            </a:r>
            <a:r>
              <a:rPr lang="en-US" sz="2000" b="1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/>
              <a:t>; usually fluctuates around Carrying Capacity</a:t>
            </a:r>
          </a:p>
        </p:txBody>
      </p:sp>
    </p:spTree>
    <p:extLst>
      <p:ext uri="{BB962C8B-B14F-4D97-AF65-F5344CB8AC3E}">
        <p14:creationId xmlns:p14="http://schemas.microsoft.com/office/powerpoint/2010/main" val="260293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Limiting factors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1628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Is a factor that causes population growth to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decrease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Two types of limiting factors: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Density-dependent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Density-independent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 descr="http://ts1.mm.bing.net/images/thumbnail.aspx?q=4983339470684272&amp;id=8db188023af1d9f5b5fa0c88352b36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710886"/>
            <a:ext cx="4419600" cy="29824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7499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Density-Dependent Factors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5859379" cy="54864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Depends on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population size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Becomes limiting only when the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population density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reaches a certain level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Density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is the number of organisms per unit area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Best seen when population is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large and dense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Do not affect small, scattered populations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Examples: 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competition, predation, parasitism, and disease</a:t>
            </a:r>
            <a:endParaRPr lang="en-US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 descr="http://ts1.mm.bing.net/images/thumbnail.aspx?q=4606151167902880&amp;id=b29557f836f602ac4ac4cc7031ce1d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590800"/>
            <a:ext cx="2857500" cy="1924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307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Competition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Occurs if crowded organisms compete for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food, water, space, sunlight, and other essentials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occurs between members of the same species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also occur between members of different species…remember no two species can occupy the same niche in the same place at the same time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10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Macintosh PowerPoint</Application>
  <PresentationFormat>On-screen Show (4:3)</PresentationFormat>
  <Paragraphs>97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Population Growth</vt:lpstr>
      <vt:lpstr>Population growth based on available resources</vt:lpstr>
      <vt:lpstr>Exponential growth</vt:lpstr>
      <vt:lpstr>More on exponential growth</vt:lpstr>
      <vt:lpstr>Logistic Growth</vt:lpstr>
      <vt:lpstr>Carrying Capacity</vt:lpstr>
      <vt:lpstr>Limiting factors</vt:lpstr>
      <vt:lpstr>Density-Dependent Factors</vt:lpstr>
      <vt:lpstr>Competition</vt:lpstr>
      <vt:lpstr>Effect of Predation</vt:lpstr>
      <vt:lpstr>Parasitism and Disease</vt:lpstr>
      <vt:lpstr>Density-Independent Factors</vt:lpstr>
      <vt:lpstr>Age Structure</vt:lpstr>
      <vt:lpstr>Patterns of Population Growth</vt:lpstr>
      <vt:lpstr>Human Population Growth</vt:lpstr>
      <vt:lpstr>The Demographic Transition</vt:lpstr>
      <vt:lpstr>Population Biotic Potential</vt:lpstr>
      <vt:lpstr>Ticket out the Door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Growth</dc:title>
  <dc:creator>Jeff Ferguson</dc:creator>
  <cp:lastModifiedBy>Jeff Ferguson</cp:lastModifiedBy>
  <cp:revision>1</cp:revision>
  <dcterms:created xsi:type="dcterms:W3CDTF">2017-06-27T02:50:35Z</dcterms:created>
  <dcterms:modified xsi:type="dcterms:W3CDTF">2017-06-27T02:51:20Z</dcterms:modified>
</cp:coreProperties>
</file>