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265" r:id="rId2"/>
    <p:sldId id="267" r:id="rId3"/>
    <p:sldId id="268" r:id="rId4"/>
    <p:sldId id="257" r:id="rId5"/>
    <p:sldId id="272" r:id="rId6"/>
    <p:sldId id="273" r:id="rId7"/>
    <p:sldId id="269" r:id="rId8"/>
    <p:sldId id="258" r:id="rId9"/>
    <p:sldId id="270" r:id="rId10"/>
    <p:sldId id="271" r:id="rId11"/>
    <p:sldId id="261" r:id="rId12"/>
    <p:sldId id="289" r:id="rId13"/>
    <p:sldId id="291" r:id="rId14"/>
    <p:sldId id="298" r:id="rId15"/>
    <p:sldId id="299" r:id="rId16"/>
    <p:sldId id="274" r:id="rId17"/>
    <p:sldId id="262" r:id="rId18"/>
    <p:sldId id="285" r:id="rId19"/>
    <p:sldId id="286" r:id="rId20"/>
    <p:sldId id="292" r:id="rId21"/>
    <p:sldId id="260" r:id="rId22"/>
    <p:sldId id="259" r:id="rId23"/>
    <p:sldId id="275" r:id="rId24"/>
    <p:sldId id="276" r:id="rId25"/>
    <p:sldId id="283" r:id="rId26"/>
    <p:sldId id="296" r:id="rId27"/>
    <p:sldId id="280" r:id="rId28"/>
    <p:sldId id="281" r:id="rId29"/>
    <p:sldId id="282" r:id="rId30"/>
    <p:sldId id="297" r:id="rId31"/>
    <p:sldId id="295" r:id="rId32"/>
    <p:sldId id="294" r:id="rId33"/>
    <p:sldId id="284" r:id="rId34"/>
    <p:sldId id="293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2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569DF6-A3FD-4C54-8CB5-68A99F521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50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200DF5-B6B5-4309-955D-D6CB1A14701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0D8E6-5B8F-4D1C-AE0D-642ABD6D54B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5F7B1-E2F1-41F7-86F1-3D282EA283A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F6DAC-11EF-4C3E-9A90-DC7324CBB88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FEF65-995C-4A3D-B5E5-8C5DE6E9B5C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1C2F9-4C28-4D41-8462-004BD0670C6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FAC06-7738-4DCD-8041-A1140904D82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A987D-EF9D-4A42-9E54-628B5D953C6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F908C-CCE1-4F23-B7C6-C40D7DA1B64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D5DB9-7944-44D7-AAD6-10C3A74E382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2A594-30CE-4717-9F45-AAB8B41D273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D35B3-CFD1-4D40-87DD-585B749811D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2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45F7A0D8-8BE7-4F8A-9D4A-CA22B7D39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226D-5399-4202-93DD-8585425D5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4036B-6F0B-481F-8614-2E44A0D19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A83E1-6533-4C18-B4EC-AFC2C792A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8F4DF-C8CD-4C66-9B55-D9712C21D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9B39E-A4AB-4621-BC4C-47E646968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C2957-4205-48A5-A83C-E231B0946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1AD4-B182-41CE-A349-8BE1B0C7F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9D1C-0E15-446F-8890-90B643917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8472-18D8-491C-BD15-65998FF49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5138F-E1DE-4345-9060-07FCE5CC7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E758A-200F-49F1-ADAA-B47F0456F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4A05C-3B74-4CC0-B296-980E9BB97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FA2A7-17EE-43A8-845D-1B94F0F40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7627B-73A7-4F91-99E0-7C98EEFC2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CAEB0-454B-4668-8F65-598C25A8E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3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229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229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9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1118A0D-B23C-463F-87E9-CC3EA3FB0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ransition xmlns:p14="http://schemas.microsoft.com/office/powerpoint/2010/main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E:\Powerpoint%20pics\Powerpoint%20pics\MVC-014V.MPG" TargetMode="External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tg/detail/-/B0008GO368/sr=1-9/qid=1145025920/ref=sr_1_9/102-6435020-5692120?_encoding=UTF8&amp;s=office-products&amp;v=glance" TargetMode="External"/><Relationship Id="rId4" Type="http://schemas.openxmlformats.org/officeDocument/2006/relationships/image" Target="../media/image22.jpeg"/><Relationship Id="rId5" Type="http://schemas.openxmlformats.org/officeDocument/2006/relationships/hyperlink" Target="http://www.amazon.com/exec/obidos/tg/detail/-/B00004UBGU/sr=1-14/qid=1145025961/ref=sr_1_14/102-6435020-5692120?_encoding=UTF8&amp;s=office-products&amp;v=glance" TargetMode="External"/><Relationship Id="rId6" Type="http://schemas.openxmlformats.org/officeDocument/2006/relationships/image" Target="../media/image23.jpeg"/><Relationship Id="rId7" Type="http://schemas.openxmlformats.org/officeDocument/2006/relationships/image" Target="../media/image24.wmf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gif"/><Relationship Id="rId5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4" Type="http://schemas.openxmlformats.org/officeDocument/2006/relationships/image" Target="../media/image35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5" Type="http://schemas.openxmlformats.org/officeDocument/2006/relationships/image" Target="../media/image36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cenotebooks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“Your Key To Success in Science”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0" y="2971800"/>
            <a:ext cx="3429000" cy="3886200"/>
            <a:chOff x="3073" y="0"/>
            <a:chExt cx="2687" cy="3120"/>
          </a:xfrm>
        </p:grpSpPr>
        <p:pic>
          <p:nvPicPr>
            <p:cNvPr id="18440" name="Picture 5" descr="j0199367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3" y="0"/>
              <a:ext cx="2687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1" name="WordArt 6"/>
            <p:cNvSpPr>
              <a:spLocks noChangeArrowheads="1" noChangeShapeType="1" noTextEdit="1"/>
            </p:cNvSpPr>
            <p:nvPr/>
          </p:nvSpPr>
          <p:spPr bwMode="auto">
            <a:xfrm rot="-947880">
              <a:off x="4321" y="2016"/>
              <a:ext cx="762" cy="3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Science</a:t>
              </a:r>
            </a:p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Notebook</a:t>
              </a:r>
            </a:p>
          </p:txBody>
        </p:sp>
        <p:pic>
          <p:nvPicPr>
            <p:cNvPr id="18442" name="Picture 7" descr="MCj0411047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983921">
              <a:off x="4033" y="1152"/>
              <a:ext cx="883" cy="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6" name="AutoShape 11"/>
          <p:cNvSpPr>
            <a:spLocks noChangeArrowheads="1"/>
          </p:cNvSpPr>
          <p:nvPr/>
        </p:nvSpPr>
        <p:spPr bwMode="auto">
          <a:xfrm>
            <a:off x="685800" y="990600"/>
            <a:ext cx="7315200" cy="190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76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AutoShape 13"/>
          <p:cNvSpPr>
            <a:spLocks noGrp="1" noChangeArrowheads="1"/>
          </p:cNvSpPr>
          <p:nvPr>
            <p:ph type="ctrTitle"/>
          </p:nvPr>
        </p:nvSpPr>
        <p:spPr>
          <a:xfrm>
            <a:off x="152400" y="990600"/>
            <a:ext cx="8763000" cy="1905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 INTERACTIVE SCIENCE  NOTEBOOK</a:t>
            </a:r>
          </a:p>
        </p:txBody>
      </p:sp>
      <p:pic>
        <p:nvPicPr>
          <p:cNvPr id="18438" name="Picture 15" descr="MMj0284112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200400"/>
            <a:ext cx="16002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16"/>
          <p:cNvSpPr>
            <a:spLocks noChangeArrowheads="1"/>
          </p:cNvSpPr>
          <p:nvPr/>
        </p:nvSpPr>
        <p:spPr bwMode="auto">
          <a:xfrm>
            <a:off x="3657600" y="5562600"/>
            <a:ext cx="5486400" cy="9159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/>
              <a:t>Presented by</a:t>
            </a:r>
          </a:p>
          <a:p>
            <a:pPr algn="ctr">
              <a:defRPr/>
            </a:pPr>
            <a:r>
              <a:rPr lang="en-US" b="1" dirty="0"/>
              <a:t>Dean Oey</a:t>
            </a:r>
          </a:p>
          <a:p>
            <a:pPr algn="ctr">
              <a:defRPr/>
            </a:pP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Graphic Organizers</a:t>
            </a:r>
          </a:p>
          <a:p>
            <a:pPr eaLnBrk="1" hangingPunct="1"/>
            <a:r>
              <a:rPr lang="en-US" smtClean="0"/>
              <a:t>Drawings/Illustrations</a:t>
            </a:r>
          </a:p>
          <a:p>
            <a:pPr eaLnBrk="1" hangingPunct="1"/>
            <a:r>
              <a:rPr lang="en-US" smtClean="0"/>
              <a:t>Poems, Rap Songs</a:t>
            </a:r>
          </a:p>
          <a:p>
            <a:pPr eaLnBrk="1" hangingPunct="1"/>
            <a:r>
              <a:rPr lang="en-US" smtClean="0"/>
              <a:t>Cartoons/Comics</a:t>
            </a:r>
          </a:p>
          <a:p>
            <a:pPr eaLnBrk="1" hangingPunct="1"/>
            <a:r>
              <a:rPr lang="en-US" smtClean="0"/>
              <a:t>Lab Analysis </a:t>
            </a:r>
          </a:p>
          <a:p>
            <a:pPr eaLnBrk="1" hangingPunct="1"/>
            <a:r>
              <a:rPr lang="en-US" smtClean="0"/>
              <a:t>Teach Your Parent</a:t>
            </a:r>
          </a:p>
        </p:txBody>
      </p:sp>
      <p:grpSp>
        <p:nvGrpSpPr>
          <p:cNvPr id="27651" name="Group 5"/>
          <p:cNvGrpSpPr>
            <a:grpSpLocks/>
          </p:cNvGrpSpPr>
          <p:nvPr/>
        </p:nvGrpSpPr>
        <p:grpSpPr bwMode="auto">
          <a:xfrm>
            <a:off x="685800" y="762000"/>
            <a:ext cx="8229600" cy="1295400"/>
            <a:chOff x="432" y="576"/>
            <a:chExt cx="5184" cy="768"/>
          </a:xfrm>
        </p:grpSpPr>
        <p:sp>
          <p:nvSpPr>
            <p:cNvPr id="2765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Examples of Left Side Assignments</a:t>
              </a:r>
            </a:p>
          </p:txBody>
        </p:sp>
        <p:sp>
          <p:nvSpPr>
            <p:cNvPr id="27654" name="AutoShape 7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4" name="AutoShape 8"/>
          <p:cNvSpPr>
            <a:spLocks noChangeArrowheads="1"/>
          </p:cNvSpPr>
          <p:nvPr/>
        </p:nvSpPr>
        <p:spPr bwMode="auto">
          <a:xfrm rot="622996">
            <a:off x="4645025" y="2462213"/>
            <a:ext cx="4457700" cy="4170362"/>
          </a:xfrm>
          <a:prstGeom prst="irregularSeal1">
            <a:avLst/>
          </a:prstGeom>
          <a:solidFill>
            <a:schemeClr val="folHlink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YOUR OPPORTUNITY </a:t>
            </a:r>
          </a:p>
          <a:p>
            <a:pPr algn="ctr"/>
            <a:r>
              <a:rPr lang="en-US" sz="2000" b="1"/>
              <a:t>TO BE</a:t>
            </a:r>
          </a:p>
          <a:p>
            <a:pPr algn="ctr"/>
            <a:r>
              <a:rPr lang="en-US" sz="2000" b="1"/>
              <a:t>AS </a:t>
            </a:r>
            <a:r>
              <a:rPr lang="en-US" sz="2800" b="1"/>
              <a:t>CREATIVE</a:t>
            </a:r>
            <a:r>
              <a:rPr lang="en-US" sz="2000" b="1"/>
              <a:t> AS </a:t>
            </a:r>
          </a:p>
          <a:p>
            <a:pPr algn="ctr"/>
            <a:r>
              <a:rPr lang="en-US" sz="2000" b="1"/>
              <a:t>YOU WANT</a:t>
            </a:r>
          </a:p>
          <a:p>
            <a:pPr algn="ctr"/>
            <a:r>
              <a:rPr lang="en-US" sz="2000" b="1"/>
              <a:t>TO BE</a:t>
            </a:r>
          </a:p>
        </p:txBody>
      </p: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495800" y="0"/>
            <a:ext cx="4648200" cy="6816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000">
                <a:latin typeface="Times New Roman" pitchFamily="18" charset="0"/>
              </a:rPr>
              <a:t>The day’s activity is placed on the </a:t>
            </a:r>
            <a:r>
              <a:rPr lang="en-US" sz="3000" b="1">
                <a:solidFill>
                  <a:schemeClr val="tx2"/>
                </a:solidFill>
                <a:latin typeface="Times New Roman" pitchFamily="18" charset="0"/>
              </a:rPr>
              <a:t>LEFT or OUTPUT</a:t>
            </a:r>
            <a:r>
              <a:rPr lang="en-US" sz="3000">
                <a:latin typeface="Times New Roman" pitchFamily="18" charset="0"/>
              </a:rPr>
              <a:t> side of the notebook. This section acts as a </a:t>
            </a:r>
            <a:r>
              <a:rPr lang="en-US" sz="3000" b="1">
                <a:solidFill>
                  <a:schemeClr val="tx2"/>
                </a:solidFill>
                <a:latin typeface="Times New Roman" pitchFamily="18" charset="0"/>
              </a:rPr>
              <a:t>reinforcement</a:t>
            </a:r>
            <a:r>
              <a:rPr lang="en-US" sz="3000">
                <a:latin typeface="Times New Roman" pitchFamily="18" charset="0"/>
              </a:rPr>
              <a:t> for the </a:t>
            </a:r>
            <a:r>
              <a:rPr lang="en-US" sz="3000" b="1">
                <a:solidFill>
                  <a:schemeClr val="tx2"/>
                </a:solidFill>
                <a:latin typeface="Times New Roman" pitchFamily="18" charset="0"/>
              </a:rPr>
              <a:t>RIGHT or INPUT side.</a:t>
            </a:r>
            <a:r>
              <a:rPr lang="en-US" sz="3000">
                <a:latin typeface="Times New Roman" pitchFamily="18" charset="0"/>
              </a:rPr>
              <a:t>  </a:t>
            </a:r>
            <a:r>
              <a:rPr lang="en-US" sz="3000" b="1">
                <a:latin typeface="Times New Roman" pitchFamily="18" charset="0"/>
              </a:rPr>
              <a:t>This side entails hands on, tactile learning. You will also need to ask questions and deliver answers. Use the Bloom’s Question Stems at the back of your ISN as a guide.</a:t>
            </a:r>
          </a:p>
        </p:txBody>
      </p:sp>
      <p:pic>
        <p:nvPicPr>
          <p:cNvPr id="7171" name="Picture 2" descr="mso1D8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495800" cy="6858000"/>
          </a:xfrm>
          <a:ln w="25400">
            <a:solidFill>
              <a:schemeClr val="tx1"/>
            </a:solidFill>
          </a:ln>
        </p:spPr>
      </p:pic>
      <p:grpSp>
        <p:nvGrpSpPr>
          <p:cNvPr id="28676" name="Group 5"/>
          <p:cNvGrpSpPr>
            <a:grpSpLocks/>
          </p:cNvGrpSpPr>
          <p:nvPr/>
        </p:nvGrpSpPr>
        <p:grpSpPr bwMode="auto">
          <a:xfrm>
            <a:off x="4876800" y="0"/>
            <a:ext cx="3962400" cy="685800"/>
            <a:chOff x="432" y="576"/>
            <a:chExt cx="5184" cy="768"/>
          </a:xfrm>
        </p:grpSpPr>
        <p:sp>
          <p:nvSpPr>
            <p:cNvPr id="2867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LEFT SIDE</a:t>
              </a:r>
            </a:p>
          </p:txBody>
        </p:sp>
        <p:sp>
          <p:nvSpPr>
            <p:cNvPr id="28678" name="AutoShape 7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inside the 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9800"/>
            <a:ext cx="4343400" cy="4648200"/>
          </a:xfrm>
          <a:prstGeom prst="rect">
            <a:avLst/>
          </a:prstGeom>
          <a:solidFill>
            <a:srgbClr val="000000"/>
          </a:solidFill>
          <a:ln w="4127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9699" name="Group 5"/>
          <p:cNvGrpSpPr>
            <a:grpSpLocks/>
          </p:cNvGrpSpPr>
          <p:nvPr/>
        </p:nvGrpSpPr>
        <p:grpSpPr bwMode="auto">
          <a:xfrm>
            <a:off x="685800" y="762000"/>
            <a:ext cx="8458200" cy="1295400"/>
            <a:chOff x="432" y="576"/>
            <a:chExt cx="5184" cy="768"/>
          </a:xfrm>
        </p:grpSpPr>
        <p:sp>
          <p:nvSpPr>
            <p:cNvPr id="29701" name="WordArt 6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DRAWINGS/ILLUSTRATIONS</a:t>
              </a:r>
            </a:p>
          </p:txBody>
        </p:sp>
        <p:sp>
          <p:nvSpPr>
            <p:cNvPr id="29702" name="AutoShape 7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8857" name="Picture 9" descr="0130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209800"/>
            <a:ext cx="4800600" cy="4648200"/>
          </a:xfrm>
          <a:solidFill>
            <a:srgbClr val="000000"/>
          </a:solidFill>
          <a:ln w="41275"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5"/>
          <p:cNvGrpSpPr>
            <a:grpSpLocks/>
          </p:cNvGrpSpPr>
          <p:nvPr/>
        </p:nvGrpSpPr>
        <p:grpSpPr bwMode="auto">
          <a:xfrm>
            <a:off x="685800" y="685800"/>
            <a:ext cx="8229600" cy="1295400"/>
            <a:chOff x="432" y="576"/>
            <a:chExt cx="5184" cy="768"/>
          </a:xfrm>
        </p:grpSpPr>
        <p:sp>
          <p:nvSpPr>
            <p:cNvPr id="30725" name="WordArt 6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FOLDABLES</a:t>
              </a:r>
            </a:p>
          </p:txBody>
        </p:sp>
        <p:sp>
          <p:nvSpPr>
            <p:cNvPr id="30726" name="AutoShape 7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1932" name="Picture 12" descr="MVC-009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667000" y="2286000"/>
            <a:ext cx="7315200" cy="4572000"/>
          </a:xfrm>
          <a:ln w="41275">
            <a:solidFill>
              <a:srgbClr val="000000"/>
            </a:solidFill>
          </a:ln>
        </p:spPr>
      </p:pic>
      <p:pic>
        <p:nvPicPr>
          <p:cNvPr id="81934" name="Picture 14" descr="MVC-006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86000"/>
            <a:ext cx="4495800" cy="4572000"/>
          </a:xfrm>
          <a:ln w="41275"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MVC-009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86000"/>
            <a:ext cx="4527550" cy="4572000"/>
          </a:xfrm>
          <a:ln w="34925">
            <a:solidFill>
              <a:srgbClr val="000000"/>
            </a:solidFill>
          </a:ln>
        </p:spPr>
      </p:pic>
      <p:pic>
        <p:nvPicPr>
          <p:cNvPr id="31747" name="Picture 9" descr="MVC-004S">
            <a:hlinkClick r:id="rId3" action="ppaction://program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2286000"/>
            <a:ext cx="4572000" cy="4572000"/>
          </a:xfrm>
          <a:ln w="34925">
            <a:solidFill>
              <a:srgbClr val="000000"/>
            </a:solidFill>
          </a:ln>
        </p:spPr>
      </p:pic>
      <p:grpSp>
        <p:nvGrpSpPr>
          <p:cNvPr id="31748" name="Group 12"/>
          <p:cNvGrpSpPr>
            <a:grpSpLocks/>
          </p:cNvGrpSpPr>
          <p:nvPr/>
        </p:nvGrpSpPr>
        <p:grpSpPr bwMode="auto">
          <a:xfrm>
            <a:off x="685800" y="685800"/>
            <a:ext cx="8229600" cy="1295400"/>
            <a:chOff x="432" y="576"/>
            <a:chExt cx="5184" cy="768"/>
          </a:xfrm>
        </p:grpSpPr>
        <p:sp>
          <p:nvSpPr>
            <p:cNvPr id="3174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FOLDABLES</a:t>
              </a:r>
            </a:p>
          </p:txBody>
        </p:sp>
        <p:sp>
          <p:nvSpPr>
            <p:cNvPr id="31750" name="AutoShape 14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MVC-005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86000"/>
            <a:ext cx="4711700" cy="4572000"/>
          </a:xfrm>
          <a:noFill/>
          <a:ln w="38100">
            <a:solidFill>
              <a:srgbClr val="000000"/>
            </a:solidFill>
          </a:ln>
        </p:spPr>
      </p:pic>
      <p:pic>
        <p:nvPicPr>
          <p:cNvPr id="32771" name="Picture 7" descr="CIMG02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286000"/>
            <a:ext cx="4419600" cy="4587875"/>
          </a:xfrm>
          <a:noFill/>
          <a:ln w="38100">
            <a:solidFill>
              <a:srgbClr val="000000"/>
            </a:solidFill>
          </a:ln>
        </p:spPr>
      </p:pic>
      <p:grpSp>
        <p:nvGrpSpPr>
          <p:cNvPr id="32772" name="Group 10"/>
          <p:cNvGrpSpPr>
            <a:grpSpLocks/>
          </p:cNvGrpSpPr>
          <p:nvPr/>
        </p:nvGrpSpPr>
        <p:grpSpPr bwMode="auto">
          <a:xfrm>
            <a:off x="685800" y="685800"/>
            <a:ext cx="8229600" cy="1295400"/>
            <a:chOff x="432" y="576"/>
            <a:chExt cx="5184" cy="768"/>
          </a:xfrm>
        </p:grpSpPr>
        <p:sp>
          <p:nvSpPr>
            <p:cNvPr id="3277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GRAPHIC ORGANIZERS</a:t>
              </a:r>
            </a:p>
          </p:txBody>
        </p:sp>
        <p:sp>
          <p:nvSpPr>
            <p:cNvPr id="32774" name="AutoShape 12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2362200"/>
            <a:ext cx="7086600" cy="3724275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solidFill>
                  <a:schemeClr val="tx2"/>
                </a:solidFill>
              </a:rPr>
              <a:t>RIGHT SIDE</a:t>
            </a:r>
            <a:r>
              <a:rPr lang="en-US" smtClean="0"/>
              <a:t> belongs to me and should only contain </a:t>
            </a:r>
            <a:r>
              <a:rPr lang="en-US" b="1" smtClean="0">
                <a:solidFill>
                  <a:schemeClr val="tx2"/>
                </a:solidFill>
              </a:rPr>
              <a:t>information given or “input” from Mr. Oey</a:t>
            </a:r>
            <a:r>
              <a:rPr lang="en-US" smtClean="0"/>
              <a:t>.   Nothing else should be placed on this page!  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/>
              <a:t>RIGHT SIDE</a:t>
            </a:r>
            <a:r>
              <a:rPr lang="en-US" smtClean="0"/>
              <a:t> contains all the </a:t>
            </a:r>
            <a:r>
              <a:rPr lang="en-US" b="1" smtClean="0">
                <a:solidFill>
                  <a:schemeClr val="tx2"/>
                </a:solidFill>
              </a:rPr>
              <a:t>TESTABLE material</a:t>
            </a:r>
            <a:r>
              <a:rPr lang="en-US" smtClean="0"/>
              <a:t>.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762000" y="54102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hlink"/>
                </a:solidFill>
                <a:latin typeface="Comic Sans MS" pitchFamily="66" charset="0"/>
              </a:rPr>
              <a:t>Odd Pages = 1,3,5,7..YOU KNOW IT.</a:t>
            </a:r>
            <a:endParaRPr lang="en-US" sz="3200">
              <a:solidFill>
                <a:schemeClr val="hlink"/>
              </a:solidFill>
              <a:latin typeface="Comic Sans MS" pitchFamily="66" charset="0"/>
            </a:endParaRPr>
          </a:p>
        </p:txBody>
      </p:sp>
      <p:grpSp>
        <p:nvGrpSpPr>
          <p:cNvPr id="33796" name="Group 7"/>
          <p:cNvGrpSpPr>
            <a:grpSpLocks/>
          </p:cNvGrpSpPr>
          <p:nvPr/>
        </p:nvGrpSpPr>
        <p:grpSpPr bwMode="auto">
          <a:xfrm>
            <a:off x="685800" y="762000"/>
            <a:ext cx="8229600" cy="1295400"/>
            <a:chOff x="432" y="576"/>
            <a:chExt cx="5184" cy="768"/>
          </a:xfrm>
        </p:grpSpPr>
        <p:sp>
          <p:nvSpPr>
            <p:cNvPr id="3379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RIGHT SIDE: MY SIDE</a:t>
              </a:r>
            </a:p>
          </p:txBody>
        </p:sp>
        <p:sp>
          <p:nvSpPr>
            <p:cNvPr id="33799" name="AutoShape 9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6090" name="Picture 10" descr="MCj019936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514600"/>
            <a:ext cx="1557338" cy="1808163"/>
          </a:xfrm>
          <a:noFill/>
        </p:spPr>
      </p:pic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3886200" cy="5754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The </a:t>
            </a:r>
            <a:r>
              <a:rPr lang="en-US" sz="3200" b="1">
                <a:latin typeface="Times New Roman" pitchFamily="18" charset="0"/>
              </a:rPr>
              <a:t>RIGHT</a:t>
            </a:r>
            <a:r>
              <a:rPr lang="en-US" sz="3200">
                <a:latin typeface="Times New Roman" pitchFamily="18" charset="0"/>
              </a:rPr>
              <a:t> side of the notebook contains information given to you by Mr. Oey It has </a:t>
            </a:r>
            <a:r>
              <a:rPr lang="en-US" sz="2600" b="1">
                <a:latin typeface="Times New Roman" pitchFamily="18" charset="0"/>
              </a:rPr>
              <a:t>ESSENTIAL</a:t>
            </a:r>
            <a:r>
              <a:rPr lang="en-US" sz="2800">
                <a:latin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</a:rPr>
              <a:t>information that will DEFINITELY be on a quiz or test.  Nothing else should go on this side.</a:t>
            </a:r>
            <a:r>
              <a:rPr lang="en-US" sz="2700">
                <a:latin typeface="Times New Roman" pitchFamily="18" charset="0"/>
              </a:rPr>
              <a:t>  </a:t>
            </a:r>
          </a:p>
        </p:txBody>
      </p:sp>
      <p:pic>
        <p:nvPicPr>
          <p:cNvPr id="8195" name="Picture 3" descr="mso5567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4613" y="0"/>
            <a:ext cx="5259387" cy="6553200"/>
          </a:xfrm>
          <a:noFill/>
        </p:spPr>
      </p:pic>
      <p:pic>
        <p:nvPicPr>
          <p:cNvPr id="8196" name="Picture 4" descr="MCj019936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4663" y="0"/>
            <a:ext cx="104933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0" y="0"/>
            <a:ext cx="3962400" cy="685800"/>
            <a:chOff x="432" y="576"/>
            <a:chExt cx="5184" cy="768"/>
          </a:xfrm>
        </p:grpSpPr>
        <p:sp>
          <p:nvSpPr>
            <p:cNvPr id="3482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RIGHT SIDE</a:t>
              </a:r>
            </a:p>
          </p:txBody>
        </p:sp>
        <p:sp>
          <p:nvSpPr>
            <p:cNvPr id="34823" name="AutoShape 7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696200" cy="1371600"/>
          </a:xfrm>
        </p:spPr>
        <p:txBody>
          <a:bodyPr/>
          <a:lstStyle/>
          <a:p>
            <a:pPr eaLnBrk="1" hangingPunct="1"/>
            <a:r>
              <a:rPr lang="en-US" smtClean="0"/>
              <a:t>Notes from</a:t>
            </a:r>
          </a:p>
          <a:p>
            <a:pPr lvl="1" eaLnBrk="1" hangingPunct="1"/>
            <a:r>
              <a:rPr lang="en-US" smtClean="0"/>
              <a:t>Teacher guided Powerpoint notes</a:t>
            </a:r>
          </a:p>
          <a:p>
            <a:pPr lvl="1" eaLnBrk="1" hangingPunct="1"/>
            <a:r>
              <a:rPr lang="en-US" smtClean="0"/>
              <a:t>Movie/Video</a:t>
            </a:r>
          </a:p>
          <a:p>
            <a:pPr lvl="1" eaLnBrk="1" hangingPunct="1"/>
            <a:r>
              <a:rPr lang="en-US" smtClean="0"/>
              <a:t>Article Readings</a:t>
            </a:r>
          </a:p>
          <a:p>
            <a:pPr eaLnBrk="1" hangingPunct="1"/>
            <a:r>
              <a:rPr lang="en-US" smtClean="0"/>
              <a:t>Vocabulary words </a:t>
            </a:r>
          </a:p>
          <a:p>
            <a:pPr eaLnBrk="1" hangingPunct="1"/>
            <a:r>
              <a:rPr lang="en-US" smtClean="0"/>
              <a:t>Lab procedures</a:t>
            </a:r>
          </a:p>
          <a:p>
            <a:pPr eaLnBrk="1" hangingPunct="1"/>
            <a:r>
              <a:rPr lang="en-US" smtClean="0"/>
              <a:t>Study Guides</a:t>
            </a:r>
          </a:p>
          <a:p>
            <a:pPr eaLnBrk="1" hangingPunct="1"/>
            <a:r>
              <a:rPr lang="en-US" smtClean="0"/>
              <a:t>Graphic Organizers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</p:txBody>
      </p:sp>
      <p:grpSp>
        <p:nvGrpSpPr>
          <p:cNvPr id="35843" name="Group 6"/>
          <p:cNvGrpSpPr>
            <a:grpSpLocks/>
          </p:cNvGrpSpPr>
          <p:nvPr/>
        </p:nvGrpSpPr>
        <p:grpSpPr bwMode="auto">
          <a:xfrm>
            <a:off x="685800" y="762000"/>
            <a:ext cx="8229600" cy="1295400"/>
            <a:chOff x="432" y="576"/>
            <a:chExt cx="5184" cy="768"/>
          </a:xfrm>
        </p:grpSpPr>
        <p:sp>
          <p:nvSpPr>
            <p:cNvPr id="3584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Example of Right Side "Input"</a:t>
              </a:r>
            </a:p>
          </p:txBody>
        </p:sp>
        <p:sp>
          <p:nvSpPr>
            <p:cNvPr id="35845" name="AutoShape 8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SAVE00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981200"/>
            <a:ext cx="4114800" cy="4876800"/>
          </a:xfrm>
          <a:noFill/>
        </p:spPr>
      </p:pic>
      <p:pic>
        <p:nvPicPr>
          <p:cNvPr id="72715" name="Picture 11" descr="MVC-008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981200"/>
            <a:ext cx="4267200" cy="4876800"/>
          </a:xfrm>
          <a:ln w="12700">
            <a:solidFill>
              <a:srgbClr val="000000"/>
            </a:solidFill>
          </a:ln>
        </p:spPr>
      </p:pic>
      <p:grpSp>
        <p:nvGrpSpPr>
          <p:cNvPr id="36868" name="Group 12"/>
          <p:cNvGrpSpPr>
            <a:grpSpLocks/>
          </p:cNvGrpSpPr>
          <p:nvPr/>
        </p:nvGrpSpPr>
        <p:grpSpPr bwMode="auto">
          <a:xfrm>
            <a:off x="685800" y="762000"/>
            <a:ext cx="8229600" cy="1295400"/>
            <a:chOff x="432" y="576"/>
            <a:chExt cx="5184" cy="768"/>
          </a:xfrm>
        </p:grpSpPr>
        <p:sp>
          <p:nvSpPr>
            <p:cNvPr id="3686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Example of Right Side "Input"</a:t>
              </a:r>
            </a:p>
          </p:txBody>
        </p:sp>
        <p:sp>
          <p:nvSpPr>
            <p:cNvPr id="36870" name="AutoShape 14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381000" y="1905000"/>
            <a:ext cx="4648200" cy="2590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1587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I can't find my . . .  </a:t>
            </a:r>
          </a:p>
          <a:p>
            <a:pPr algn="ctr"/>
            <a:r>
              <a:rPr lang="en-US" sz="3600" b="1" kern="10">
                <a:ln w="1587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notes, homework, old quizzes . . .</a:t>
            </a: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219200" y="5257800"/>
            <a:ext cx="74676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Impact"/>
              </a:rPr>
              <a:t>I was absent last week, did I miss anything?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5029200" y="2362200"/>
            <a:ext cx="3752850" cy="12684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 can't remember what 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 did in class yesterday.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3352800" y="3657600"/>
            <a:ext cx="3505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I'm sure its in . . .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my locker . . .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my book bag . . .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my room . . .</a:t>
            </a:r>
          </a:p>
        </p:txBody>
      </p:sp>
      <p:sp>
        <p:nvSpPr>
          <p:cNvPr id="19462" name="WordArt 7"/>
          <p:cNvSpPr>
            <a:spLocks noChangeArrowheads="1" noChangeShapeType="1" noTextEdit="1"/>
          </p:cNvSpPr>
          <p:nvPr/>
        </p:nvSpPr>
        <p:spPr bwMode="auto">
          <a:xfrm>
            <a:off x="1219200" y="838200"/>
            <a:ext cx="7620000" cy="8858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317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99"/>
                </a:solidFill>
                <a:latin typeface="Impact"/>
              </a:rPr>
              <a:t>Have you ever heard yourself say . </a:t>
            </a:r>
          </a:p>
        </p:txBody>
      </p:sp>
      <p:sp>
        <p:nvSpPr>
          <p:cNvPr id="19463" name="AutoShape 9"/>
          <p:cNvSpPr>
            <a:spLocks noChangeArrowheads="1"/>
          </p:cNvSpPr>
          <p:nvPr/>
        </p:nvSpPr>
        <p:spPr bwMode="auto">
          <a:xfrm>
            <a:off x="685800" y="762000"/>
            <a:ext cx="8229600" cy="1219200"/>
          </a:xfrm>
          <a:prstGeom prst="roundRect">
            <a:avLst>
              <a:gd name="adj" fmla="val 16667"/>
            </a:avLst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3" grpId="0" animBg="1"/>
      <p:bldP spid="174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MVC-003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2286000"/>
            <a:ext cx="5105400" cy="4572000"/>
          </a:xfrm>
          <a:noFill/>
          <a:ln w="34925">
            <a:solidFill>
              <a:srgbClr val="000000"/>
            </a:solidFill>
          </a:ln>
        </p:spPr>
      </p:pic>
      <p:grpSp>
        <p:nvGrpSpPr>
          <p:cNvPr id="37891" name="Group 7"/>
          <p:cNvGrpSpPr>
            <a:grpSpLocks/>
          </p:cNvGrpSpPr>
          <p:nvPr/>
        </p:nvGrpSpPr>
        <p:grpSpPr bwMode="auto">
          <a:xfrm>
            <a:off x="685800" y="762000"/>
            <a:ext cx="8229600" cy="1295400"/>
            <a:chOff x="432" y="576"/>
            <a:chExt cx="5184" cy="768"/>
          </a:xfrm>
        </p:grpSpPr>
        <p:sp>
          <p:nvSpPr>
            <p:cNvPr id="3789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Example of Right Side "Input"</a:t>
              </a:r>
            </a:p>
          </p:txBody>
        </p:sp>
        <p:sp>
          <p:nvSpPr>
            <p:cNvPr id="37893" name="AutoShape 9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28600" y="3962400"/>
            <a:ext cx="9144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latin typeface="Times New Roman" pitchFamily="18" charset="0"/>
              </a:rPr>
              <a:t>There will be a science starter at the beginning of class. This “warm-up” is either on the board or on </a:t>
            </a:r>
            <a:r>
              <a:rPr lang="en-US" sz="2700" dirty="0" err="1">
                <a:latin typeface="Times New Roman" pitchFamily="18" charset="0"/>
              </a:rPr>
              <a:t>Powerpoint</a:t>
            </a:r>
            <a:r>
              <a:rPr lang="en-US" sz="2700" dirty="0">
                <a:latin typeface="Times New Roman" pitchFamily="18" charset="0"/>
              </a:rPr>
              <a:t>.  It acts as a review before the start of class and should be completed within the first FIVE minutes of </a:t>
            </a:r>
            <a:r>
              <a:rPr lang="en-US" sz="2700" dirty="0" smtClean="0">
                <a:latin typeface="Times New Roman" pitchFamily="18" charset="0"/>
              </a:rPr>
              <a:t>class.  Science starters are always at the back of the interactive science notebook.</a:t>
            </a:r>
            <a:endParaRPr lang="en-US" sz="2700" dirty="0">
              <a:latin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3962400"/>
          </a:xfr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90600" y="381000"/>
            <a:ext cx="815340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>
              <a:latin typeface="Times New Roman" pitchFamily="18" charset="0"/>
            </a:endParaRPr>
          </a:p>
          <a:p>
            <a:pPr algn="ctr"/>
            <a:endParaRPr lang="en-US" sz="500" b="1">
              <a:latin typeface="Times New Roman" pitchFamily="18" charset="0"/>
            </a:endParaRPr>
          </a:p>
          <a:p>
            <a:pPr algn="ctr"/>
            <a:r>
              <a:rPr lang="en-US" sz="2800" b="1">
                <a:latin typeface="Times New Roman" pitchFamily="18" charset="0"/>
              </a:rPr>
              <a:t>Fill in the missing word.</a:t>
            </a:r>
          </a:p>
          <a:p>
            <a:pPr algn="ctr"/>
            <a:endParaRPr lang="en-US" sz="2800" b="1" i="1">
              <a:latin typeface="Times New Roman" pitchFamily="18" charset="0"/>
            </a:endParaRPr>
          </a:p>
          <a:p>
            <a:pPr algn="ctr"/>
            <a:r>
              <a:rPr lang="en-US" sz="2800" b="1" i="1">
                <a:latin typeface="Times New Roman" pitchFamily="18" charset="0"/>
              </a:rPr>
              <a:t>Decomposer  Producers   Consumers</a:t>
            </a:r>
          </a:p>
          <a:p>
            <a:pPr algn="ctr"/>
            <a:endParaRPr lang="en-US" sz="2800" b="1" i="1">
              <a:latin typeface="Times New Roman" pitchFamily="18" charset="0"/>
            </a:endParaRPr>
          </a:p>
          <a:p>
            <a:endParaRPr lang="en-US" sz="500" b="1">
              <a:latin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</a:rPr>
              <a:t>Plants are _________.  Lions, tigers, and bears are ________.  Worms and mushrooms are_________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8919" name="Group 8"/>
          <p:cNvGrpSpPr>
            <a:grpSpLocks/>
          </p:cNvGrpSpPr>
          <p:nvPr/>
        </p:nvGrpSpPr>
        <p:grpSpPr bwMode="auto">
          <a:xfrm>
            <a:off x="2895600" y="228600"/>
            <a:ext cx="3962400" cy="685800"/>
            <a:chOff x="432" y="576"/>
            <a:chExt cx="5184" cy="768"/>
          </a:xfrm>
        </p:grpSpPr>
        <p:sp>
          <p:nvSpPr>
            <p:cNvPr id="3892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Science Starter</a:t>
              </a:r>
              <a:endParaRPr lang="en-US" sz="3600" b="1" kern="10" dirty="0">
                <a:ln w="317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99"/>
                </a:solidFill>
                <a:latin typeface="Impact"/>
              </a:endParaRPr>
            </a:p>
          </p:txBody>
        </p:sp>
        <p:sp>
          <p:nvSpPr>
            <p:cNvPr id="38922" name="AutoShape 10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20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34000" y="0"/>
            <a:ext cx="3810000" cy="30162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Place Warm-up Activities at the back of your ISN. </a:t>
            </a:r>
            <a:r>
              <a:rPr lang="en-US" sz="2800" dirty="0" smtClean="0">
                <a:latin typeface="Times New Roman" pitchFamily="18" charset="0"/>
              </a:rPr>
              <a:t>Let’s set-up your science starters.  </a:t>
            </a: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>
                <a:latin typeface="Times New Roman" pitchFamily="18" charset="0"/>
              </a:rPr>
              <a:t>   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endParaRPr lang="en-US" sz="2600" dirty="0">
              <a:latin typeface="Times New Roman" pitchFamily="18" charset="0"/>
            </a:endParaRP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410200" cy="6858000"/>
          </a:xfrm>
          <a:noFill/>
        </p:spPr>
      </p:pic>
      <p:pic>
        <p:nvPicPr>
          <p:cNvPr id="5124" name="Picture 2" descr="mso1D8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52600"/>
            <a:ext cx="5410200" cy="5105400"/>
          </a:xfrm>
        </p:spPr>
      </p:pic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533400" y="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762000" y="0"/>
            <a:ext cx="344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latin typeface="Times New Roman" pitchFamily="18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38200" y="0"/>
            <a:ext cx="4572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Fill in the missing word.</a:t>
            </a:r>
          </a:p>
          <a:p>
            <a:r>
              <a:rPr lang="en-US" sz="2000" b="1" i="1">
                <a:latin typeface="Times New Roman" pitchFamily="18" charset="0"/>
              </a:rPr>
              <a:t>Decomposers  Producers   Consumers</a:t>
            </a:r>
          </a:p>
          <a:p>
            <a:endParaRPr lang="en-US" sz="1000" b="1">
              <a:latin typeface="Times New Roman" pitchFamily="18" charset="0"/>
            </a:endParaRPr>
          </a:p>
          <a:p>
            <a:r>
              <a:rPr lang="en-US" sz="2000" b="1">
                <a:latin typeface="Times New Roman" pitchFamily="18" charset="0"/>
              </a:rPr>
              <a:t>Plants are _________.  Lions, tigers, and bears are ________.  Worms and mushrooms are_________</a:t>
            </a:r>
          </a:p>
        </p:txBody>
      </p:sp>
      <p:sp>
        <p:nvSpPr>
          <p:cNvPr id="39944" name="Line 10"/>
          <p:cNvSpPr>
            <a:spLocks noChangeShapeType="1"/>
          </p:cNvSpPr>
          <p:nvPr/>
        </p:nvSpPr>
        <p:spPr bwMode="auto">
          <a:xfrm>
            <a:off x="0" y="1752600"/>
            <a:ext cx="53340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962400" cy="4495800"/>
          </a:xfrm>
        </p:spPr>
        <p:txBody>
          <a:bodyPr/>
          <a:lstStyle/>
          <a:p>
            <a:pPr eaLnBrk="1" hangingPunct="1"/>
            <a:r>
              <a:rPr lang="en-US" sz="2000" b="1" smtClean="0">
                <a:latin typeface="Times New Roman" pitchFamily="18" charset="0"/>
              </a:rPr>
              <a:t>“ISN's are easy to do and worth a lot of points, so take time and effort to do them well.“</a:t>
            </a:r>
          </a:p>
          <a:p>
            <a:pPr eaLnBrk="1" hangingPunct="1"/>
            <a:r>
              <a:rPr lang="en-US" sz="2000" b="1" smtClean="0">
                <a:latin typeface="Times New Roman" pitchFamily="18" charset="0"/>
              </a:rPr>
              <a:t>"Always update your table of contents so papers don't get messed up - or in case of an ISN check.“</a:t>
            </a:r>
          </a:p>
          <a:p>
            <a:pPr eaLnBrk="1" hangingPunct="1"/>
            <a:r>
              <a:rPr lang="en-US" sz="2000" b="1" smtClean="0">
                <a:latin typeface="Times New Roman" pitchFamily="18" charset="0"/>
              </a:rPr>
              <a:t>"An ISN is a great tool, keep it organized!“</a:t>
            </a:r>
          </a:p>
          <a:p>
            <a:pPr eaLnBrk="1" hangingPunct="1"/>
            <a:r>
              <a:rPr lang="en-US" sz="2000" b="1" smtClean="0">
                <a:latin typeface="Times New Roman" pitchFamily="18" charset="0"/>
              </a:rPr>
              <a:t>"You have to spend quality time on your ISN.“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2362200"/>
            <a:ext cx="4383087" cy="4267200"/>
          </a:xfrm>
        </p:spPr>
        <p:txBody>
          <a:bodyPr/>
          <a:lstStyle/>
          <a:p>
            <a:pPr eaLnBrk="1" hangingPunct="1"/>
            <a:r>
              <a:rPr lang="en-US" sz="2000" b="1" smtClean="0">
                <a:latin typeface="Times New Roman" pitchFamily="18" charset="0"/>
              </a:rPr>
              <a:t>"Don't leave your ISN until the last day, otherwise you may be up to the early morning hours finishing assignments.“</a:t>
            </a:r>
          </a:p>
          <a:p>
            <a:pPr eaLnBrk="1" hangingPunct="1"/>
            <a:r>
              <a:rPr lang="en-US" sz="2000" b="1" smtClean="0">
                <a:latin typeface="Times New Roman" pitchFamily="18" charset="0"/>
              </a:rPr>
              <a:t>"Colorize things. It looks so much better that way”</a:t>
            </a:r>
          </a:p>
          <a:p>
            <a:pPr eaLnBrk="1" hangingPunct="1"/>
            <a:r>
              <a:rPr lang="en-US" sz="2000" b="1" smtClean="0">
                <a:latin typeface="Times New Roman" pitchFamily="18" charset="0"/>
              </a:rPr>
              <a:t>"Keep it in order, because you never know when a notebook check might come up.“</a:t>
            </a:r>
          </a:p>
          <a:p>
            <a:pPr eaLnBrk="1" hangingPunct="1"/>
            <a:r>
              <a:rPr lang="en-US" sz="2000" b="1" smtClean="0">
                <a:latin typeface="Times New Roman" pitchFamily="18" charset="0"/>
              </a:rPr>
              <a:t>"Do not save your ISN until the last minute.  Remember, it counts as much as a test."</a:t>
            </a:r>
          </a:p>
          <a:p>
            <a:pPr eaLnBrk="1" hangingPunct="1"/>
            <a:endParaRPr lang="en-US" sz="2000" smtClean="0"/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685800" y="762000"/>
            <a:ext cx="8229600" cy="1295400"/>
            <a:chOff x="432" y="576"/>
            <a:chExt cx="5184" cy="768"/>
          </a:xfrm>
        </p:grpSpPr>
        <p:sp>
          <p:nvSpPr>
            <p:cNvPr id="4096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What Students Are Saying About ISNs</a:t>
              </a:r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4916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BIN684050 Colored Pencils, 3.3mm Lead, 50 Assorted Colo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6016">
            <a:off x="7239000" y="4343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Crayola Blunt Tip Scissor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895600"/>
            <a:ext cx="15240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2743200" y="5715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419600" y="2362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Kristen ITC" pitchFamily="66" charset="0"/>
              </a:rPr>
              <a:t>Scissors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858000" y="59436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Kristen ITC" pitchFamily="66" charset="0"/>
              </a:rPr>
              <a:t>colored pencils</a:t>
            </a:r>
          </a:p>
        </p:txBody>
      </p:sp>
      <p:pic>
        <p:nvPicPr>
          <p:cNvPr id="51208" name="Picture 8" descr="j029514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4343400"/>
            <a:ext cx="12954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657600" y="3962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Kristen ITC" pitchFamily="66" charset="0"/>
              </a:rPr>
              <a:t>Erasable pens   &amp; pencils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124200" y="621665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/>
              <a:t>NO MARKERS!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838200" y="38862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Kristen ITC" pitchFamily="66" charset="0"/>
              </a:rPr>
              <a:t>1 – Composition Notebook</a:t>
            </a:r>
          </a:p>
        </p:txBody>
      </p:sp>
      <p:grpSp>
        <p:nvGrpSpPr>
          <p:cNvPr id="41995" name="Group 15"/>
          <p:cNvGrpSpPr>
            <a:grpSpLocks/>
          </p:cNvGrpSpPr>
          <p:nvPr/>
        </p:nvGrpSpPr>
        <p:grpSpPr bwMode="auto">
          <a:xfrm>
            <a:off x="685800" y="762000"/>
            <a:ext cx="8229600" cy="1295400"/>
            <a:chOff x="432" y="576"/>
            <a:chExt cx="5184" cy="768"/>
          </a:xfrm>
        </p:grpSpPr>
        <p:sp>
          <p:nvSpPr>
            <p:cNvPr id="4200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Science Notebook Supplies</a:t>
              </a:r>
            </a:p>
          </p:txBody>
        </p:sp>
        <p:sp>
          <p:nvSpPr>
            <p:cNvPr id="42003" name="AutoShape 17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233" name="Picture 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2895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4" name="Picture 3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4800" y="2971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7010400" y="22860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Kristen ITC" pitchFamily="66" charset="0"/>
              </a:rPr>
              <a:t>Glue or glue stick</a:t>
            </a:r>
          </a:p>
          <a:p>
            <a:r>
              <a:rPr lang="en-US" b="1">
                <a:latin typeface="Kristen ITC" pitchFamily="66" charset="0"/>
              </a:rPr>
              <a:t>(2 PER MONTH)</a:t>
            </a:r>
          </a:p>
        </p:txBody>
      </p:sp>
      <p:pic>
        <p:nvPicPr>
          <p:cNvPr id="51236" name="Picture 36" descr="MCj0432585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9200" y="4876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838200" y="6096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Kristen ITC" pitchFamily="66" charset="0"/>
              </a:rPr>
              <a:t>HIGHLIGHTER</a:t>
            </a:r>
          </a:p>
        </p:txBody>
      </p:sp>
      <p:pic>
        <p:nvPicPr>
          <p:cNvPr id="42001" name="Picture 22" descr="composition_notebook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0200" y="2320925"/>
            <a:ext cx="14478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51207" grpId="0"/>
      <p:bldP spid="51209" grpId="0"/>
      <p:bldP spid="51210" grpId="0"/>
      <p:bldP spid="51213" grpId="0"/>
      <p:bldP spid="51235" grpId="0"/>
      <p:bldP spid="512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5181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The name of the course:</a:t>
            </a:r>
            <a:r>
              <a:rPr lang="en-US" sz="2000" dirty="0" smtClean="0"/>
              <a:t> 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-My Adventures in Sixth Grade Science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The words:</a:t>
            </a: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chemeClr val="tx2"/>
                </a:solidFill>
              </a:rPr>
              <a:t>Interactive Science Notebook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The class period that you have science: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tx2"/>
                </a:solidFill>
              </a:rPr>
              <a:t>Period 1, for example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The school year:</a:t>
            </a: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chemeClr val="tx2"/>
                </a:solidFill>
              </a:rPr>
              <a:t>2013 – 2014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Your “awesome” teacher:</a:t>
            </a: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chemeClr val="tx2"/>
                </a:solidFill>
              </a:rPr>
              <a:t>Mr. </a:t>
            </a:r>
            <a:r>
              <a:rPr lang="en-US" sz="2000" b="1" dirty="0" err="1" smtClean="0">
                <a:solidFill>
                  <a:schemeClr val="tx2"/>
                </a:solidFill>
              </a:rPr>
              <a:t>Oey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Your name: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tx2"/>
                </a:solidFill>
              </a:rPr>
              <a:t>(self explanatory)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TWO OR MORE SCIENCE PICTURES: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tx2"/>
                </a:solidFill>
              </a:rPr>
              <a:t>You can draw, get from magazine or Internet.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grpSp>
        <p:nvGrpSpPr>
          <p:cNvPr id="43011" name="Group 4"/>
          <p:cNvGrpSpPr>
            <a:grpSpLocks/>
          </p:cNvGrpSpPr>
          <p:nvPr/>
        </p:nvGrpSpPr>
        <p:grpSpPr bwMode="auto">
          <a:xfrm>
            <a:off x="685800" y="762000"/>
            <a:ext cx="8229600" cy="1295400"/>
            <a:chOff x="432" y="576"/>
            <a:chExt cx="5184" cy="768"/>
          </a:xfrm>
        </p:grpSpPr>
        <p:sp>
          <p:nvSpPr>
            <p:cNvPr id="4301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Getting Started: Step 1</a:t>
              </a:r>
            </a:p>
          </p:txBody>
        </p:sp>
        <p:sp>
          <p:nvSpPr>
            <p:cNvPr id="43018" name="AutoShape 6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2" name="Group 14"/>
          <p:cNvGrpSpPr>
            <a:grpSpLocks/>
          </p:cNvGrpSpPr>
          <p:nvPr/>
        </p:nvGrpSpPr>
        <p:grpSpPr bwMode="auto">
          <a:xfrm>
            <a:off x="5562600" y="1905000"/>
            <a:ext cx="3581400" cy="4267200"/>
            <a:chOff x="2064" y="768"/>
            <a:chExt cx="2687" cy="3120"/>
          </a:xfrm>
        </p:grpSpPr>
        <p:pic>
          <p:nvPicPr>
            <p:cNvPr id="43013" name="Picture 10" descr="j0199367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" y="768"/>
              <a:ext cx="2687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4" name="WordArt 11"/>
            <p:cNvSpPr>
              <a:spLocks noChangeArrowheads="1" noChangeShapeType="1" noTextEdit="1"/>
            </p:cNvSpPr>
            <p:nvPr/>
          </p:nvSpPr>
          <p:spPr bwMode="auto">
            <a:xfrm rot="-947880">
              <a:off x="3312" y="2832"/>
              <a:ext cx="762" cy="3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Science</a:t>
              </a:r>
            </a:p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Notebook</a:t>
              </a:r>
            </a:p>
          </p:txBody>
        </p:sp>
        <p:sp>
          <p:nvSpPr>
            <p:cNvPr id="43015" name="Text Box 12"/>
            <p:cNvSpPr txBox="1">
              <a:spLocks noChangeArrowheads="1"/>
            </p:cNvSpPr>
            <p:nvPr/>
          </p:nvSpPr>
          <p:spPr bwMode="auto">
            <a:xfrm rot="-997030">
              <a:off x="2738" y="1526"/>
              <a:ext cx="101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b="1"/>
                <a:t>My Name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000" b="1"/>
                <a:t>My Grade</a:t>
              </a:r>
            </a:p>
          </p:txBody>
        </p:sp>
        <p:pic>
          <p:nvPicPr>
            <p:cNvPr id="43016" name="Picture 13" descr="MCj0411047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983921">
              <a:off x="3024" y="1968"/>
              <a:ext cx="883" cy="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5" name="Picture 5" descr="j019936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152400"/>
            <a:ext cx="81534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7" name="AutoShape 11"/>
          <p:cNvSpPr>
            <a:spLocks noChangeArrowheads="1"/>
          </p:cNvSpPr>
          <p:nvPr/>
        </p:nvSpPr>
        <p:spPr bwMode="auto">
          <a:xfrm rot="-896958">
            <a:off x="2514600" y="1371600"/>
            <a:ext cx="2728913" cy="12906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98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INTERACTIVE</a:t>
            </a:r>
          </a:p>
          <a:p>
            <a:pPr algn="ctr"/>
            <a:r>
              <a:rPr lang="en-US" b="1"/>
              <a:t>SCIENCE</a:t>
            </a:r>
          </a:p>
          <a:p>
            <a:pPr algn="ctr"/>
            <a:r>
              <a:rPr lang="en-US" b="1"/>
              <a:t>NOTEBOOK</a:t>
            </a:r>
          </a:p>
        </p:txBody>
      </p:sp>
      <p:sp>
        <p:nvSpPr>
          <p:cNvPr id="96270" name="AutoShape 14"/>
          <p:cNvSpPr>
            <a:spLocks noChangeArrowheads="1"/>
          </p:cNvSpPr>
          <p:nvPr/>
        </p:nvSpPr>
        <p:spPr bwMode="auto">
          <a:xfrm rot="-896958">
            <a:off x="1219200" y="685800"/>
            <a:ext cx="42672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98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MY ADVENTURES IN SCIENCE</a:t>
            </a:r>
          </a:p>
        </p:txBody>
      </p:sp>
      <p:sp>
        <p:nvSpPr>
          <p:cNvPr id="96271" name="AutoShape 15"/>
          <p:cNvSpPr>
            <a:spLocks noChangeArrowheads="1"/>
          </p:cNvSpPr>
          <p:nvPr/>
        </p:nvSpPr>
        <p:spPr bwMode="auto">
          <a:xfrm rot="-896958">
            <a:off x="3590925" y="4622800"/>
            <a:ext cx="3427413" cy="1300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98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b="1" dirty="0"/>
              <a:t>YOUR NAME</a:t>
            </a:r>
          </a:p>
          <a:p>
            <a:pPr algn="ctr"/>
            <a:r>
              <a:rPr lang="en-US" b="1" dirty="0"/>
              <a:t>YOUR Period</a:t>
            </a:r>
          </a:p>
          <a:p>
            <a:pPr algn="ctr"/>
            <a:r>
              <a:rPr lang="en-US" b="1" dirty="0"/>
              <a:t>Mr. </a:t>
            </a:r>
            <a:r>
              <a:rPr lang="en-US" b="1" dirty="0" err="1"/>
              <a:t>Oey</a:t>
            </a:r>
            <a:endParaRPr lang="en-US" b="1" dirty="0"/>
          </a:p>
          <a:p>
            <a:pPr algn="ctr"/>
            <a:r>
              <a:rPr lang="en-US" b="1" smtClean="0"/>
              <a:t>2013-2014</a:t>
            </a:r>
            <a:endParaRPr lang="en-US" b="1" dirty="0"/>
          </a:p>
        </p:txBody>
      </p:sp>
      <p:pic>
        <p:nvPicPr>
          <p:cNvPr id="96272" name="Picture 16" descr="MCj0339878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2895600"/>
            <a:ext cx="671513" cy="1371600"/>
          </a:xfrm>
          <a:noFill/>
        </p:spPr>
      </p:pic>
      <p:pic>
        <p:nvPicPr>
          <p:cNvPr id="96275" name="Picture 19" descr="MMj0303354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929930">
            <a:off x="2895600" y="3429000"/>
            <a:ext cx="111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81" name="Picture 25" descr="MMj02841110000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8194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 animBg="1"/>
      <p:bldP spid="96270" grpId="0" animBg="1"/>
      <p:bldP spid="9627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838200" y="22098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700" dirty="0"/>
              <a:t>Starting with the 1</a:t>
            </a:r>
            <a:r>
              <a:rPr lang="en-US" sz="2700" baseline="30000" dirty="0"/>
              <a:t>st</a:t>
            </a:r>
            <a:r>
              <a:rPr lang="en-US" sz="2700" dirty="0"/>
              <a:t>  page, number the first 50 pages. The 1st page is X. Numbers should be small and at the </a:t>
            </a:r>
            <a:r>
              <a:rPr lang="en-US" sz="2700" dirty="0" smtClean="0"/>
              <a:t>bottom </a:t>
            </a:r>
            <a:r>
              <a:rPr lang="en-US" sz="2700" dirty="0"/>
              <a:t>outside corner of every page.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700" dirty="0"/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7086600" y="3581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5060" name="Text Box 10"/>
          <p:cNvSpPr txBox="1">
            <a:spLocks noChangeArrowheads="1"/>
          </p:cNvSpPr>
          <p:nvPr/>
        </p:nvSpPr>
        <p:spPr bwMode="auto">
          <a:xfrm>
            <a:off x="5181600" y="3124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grpSp>
        <p:nvGrpSpPr>
          <p:cNvPr id="45061" name="Group 19"/>
          <p:cNvGrpSpPr>
            <a:grpSpLocks/>
          </p:cNvGrpSpPr>
          <p:nvPr/>
        </p:nvGrpSpPr>
        <p:grpSpPr bwMode="auto">
          <a:xfrm>
            <a:off x="5029200" y="3657600"/>
            <a:ext cx="3657600" cy="2438400"/>
            <a:chOff x="3168" y="1920"/>
            <a:chExt cx="2304" cy="1536"/>
          </a:xfrm>
        </p:grpSpPr>
        <p:sp>
          <p:nvSpPr>
            <p:cNvPr id="45076" name="Rectangle 8"/>
            <p:cNvSpPr>
              <a:spLocks noChangeArrowheads="1"/>
            </p:cNvSpPr>
            <p:nvPr/>
          </p:nvSpPr>
          <p:spPr bwMode="auto">
            <a:xfrm>
              <a:off x="4320" y="1920"/>
              <a:ext cx="1152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7" name="Rectangle 9"/>
            <p:cNvSpPr>
              <a:spLocks noChangeArrowheads="1"/>
            </p:cNvSpPr>
            <p:nvPr/>
          </p:nvSpPr>
          <p:spPr bwMode="auto">
            <a:xfrm>
              <a:off x="3168" y="1920"/>
              <a:ext cx="1152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erdana" pitchFamily="34" charset="0"/>
              </a:endParaRPr>
            </a:p>
          </p:txBody>
        </p:sp>
        <p:sp>
          <p:nvSpPr>
            <p:cNvPr id="45078" name="Text Box 11"/>
            <p:cNvSpPr txBox="1">
              <a:spLocks noChangeArrowheads="1"/>
            </p:cNvSpPr>
            <p:nvPr/>
          </p:nvSpPr>
          <p:spPr bwMode="auto">
            <a:xfrm>
              <a:off x="5232" y="3168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/>
                <a:t>3</a:t>
              </a:r>
            </a:p>
          </p:txBody>
        </p:sp>
        <p:sp>
          <p:nvSpPr>
            <p:cNvPr id="45079" name="Text Box 13"/>
            <p:cNvSpPr txBox="1">
              <a:spLocks noChangeArrowheads="1"/>
            </p:cNvSpPr>
            <p:nvPr/>
          </p:nvSpPr>
          <p:spPr bwMode="auto">
            <a:xfrm>
              <a:off x="3262" y="1968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b="1">
                <a:latin typeface="Verdana" pitchFamily="34" charset="0"/>
              </a:endParaRPr>
            </a:p>
          </p:txBody>
        </p:sp>
      </p:grpSp>
      <p:sp>
        <p:nvSpPr>
          <p:cNvPr id="45062" name="Text Box 21"/>
          <p:cNvSpPr txBox="1">
            <a:spLocks noChangeArrowheads="1"/>
          </p:cNvSpPr>
          <p:nvPr/>
        </p:nvSpPr>
        <p:spPr bwMode="auto">
          <a:xfrm>
            <a:off x="2057400" y="62484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i="1"/>
              <a:t>(Skip pages 0-5..These will be REFERENCE PAGES)</a:t>
            </a:r>
          </a:p>
        </p:txBody>
      </p:sp>
      <p:grpSp>
        <p:nvGrpSpPr>
          <p:cNvPr id="45063" name="Group 22"/>
          <p:cNvGrpSpPr>
            <a:grpSpLocks/>
          </p:cNvGrpSpPr>
          <p:nvPr/>
        </p:nvGrpSpPr>
        <p:grpSpPr bwMode="auto">
          <a:xfrm>
            <a:off x="685800" y="762000"/>
            <a:ext cx="8229600" cy="1295400"/>
            <a:chOff x="432" y="576"/>
            <a:chExt cx="5184" cy="768"/>
          </a:xfrm>
        </p:grpSpPr>
        <p:sp>
          <p:nvSpPr>
            <p:cNvPr id="45074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STEP 2</a:t>
              </a:r>
            </a:p>
          </p:txBody>
        </p:sp>
        <p:sp>
          <p:nvSpPr>
            <p:cNvPr id="45075" name="AutoShape 24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4" name="Rectangle 4"/>
          <p:cNvSpPr>
            <a:spLocks noChangeArrowheads="1"/>
          </p:cNvSpPr>
          <p:nvPr/>
        </p:nvSpPr>
        <p:spPr bwMode="auto">
          <a:xfrm>
            <a:off x="1066800" y="3733800"/>
            <a:ext cx="1828800" cy="2438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Rectangle 5"/>
          <p:cNvSpPr>
            <a:spLocks noChangeArrowheads="1"/>
          </p:cNvSpPr>
          <p:nvPr/>
        </p:nvSpPr>
        <p:spPr bwMode="auto">
          <a:xfrm>
            <a:off x="2895600" y="3733800"/>
            <a:ext cx="18288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45066" name="Picture 12" descr="j042474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5334000"/>
            <a:ext cx="457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7" name="Text Box 31"/>
          <p:cNvSpPr txBox="1">
            <a:spLocks noChangeArrowheads="1"/>
          </p:cNvSpPr>
          <p:nvPr/>
        </p:nvSpPr>
        <p:spPr bwMode="auto">
          <a:xfrm>
            <a:off x="5105400" y="5638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2</a:t>
            </a:r>
          </a:p>
        </p:txBody>
      </p:sp>
      <p:sp>
        <p:nvSpPr>
          <p:cNvPr id="45068" name="Text Box 32"/>
          <p:cNvSpPr txBox="1">
            <a:spLocks noChangeArrowheads="1"/>
          </p:cNvSpPr>
          <p:nvPr/>
        </p:nvSpPr>
        <p:spPr bwMode="auto">
          <a:xfrm>
            <a:off x="5334000" y="3733800"/>
            <a:ext cx="144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500" b="1"/>
              <a:t>TABLE OF CONTENTS</a:t>
            </a:r>
          </a:p>
        </p:txBody>
      </p:sp>
      <p:pic>
        <p:nvPicPr>
          <p:cNvPr id="45069" name="Picture 33" descr="j042474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714075">
            <a:off x="4933787" y="5105934"/>
            <a:ext cx="457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0" name="Text Box 38"/>
          <p:cNvSpPr txBox="1">
            <a:spLocks noChangeArrowheads="1"/>
          </p:cNvSpPr>
          <p:nvPr/>
        </p:nvSpPr>
        <p:spPr bwMode="auto">
          <a:xfrm>
            <a:off x="2971800" y="4191000"/>
            <a:ext cx="1752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/>
              <a:t>AUTHORS PAGE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/>
              <a:t>“ALL ABOUT YOU PAGE”</a:t>
            </a:r>
          </a:p>
        </p:txBody>
      </p:sp>
      <p:sp>
        <p:nvSpPr>
          <p:cNvPr id="45071" name="Text Box 39"/>
          <p:cNvSpPr txBox="1">
            <a:spLocks noChangeArrowheads="1"/>
          </p:cNvSpPr>
          <p:nvPr/>
        </p:nvSpPr>
        <p:spPr bwMode="auto">
          <a:xfrm>
            <a:off x="6858000" y="3733800"/>
            <a:ext cx="144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500" b="1"/>
              <a:t>TABLE OF CONTENTS</a:t>
            </a:r>
          </a:p>
        </p:txBody>
      </p:sp>
      <p:sp>
        <p:nvSpPr>
          <p:cNvPr id="45072" name="Text Box 40"/>
          <p:cNvSpPr txBox="1">
            <a:spLocks noChangeArrowheads="1"/>
          </p:cNvSpPr>
          <p:nvPr/>
        </p:nvSpPr>
        <p:spPr bwMode="auto">
          <a:xfrm>
            <a:off x="4343400" y="5715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1</a:t>
            </a:r>
          </a:p>
        </p:txBody>
      </p:sp>
      <p:sp>
        <p:nvSpPr>
          <p:cNvPr id="45073" name="TextBox 22"/>
          <p:cNvSpPr txBox="1">
            <a:spLocks noChangeArrowheads="1"/>
          </p:cNvSpPr>
          <p:nvPr/>
        </p:nvSpPr>
        <p:spPr bwMode="auto">
          <a:xfrm>
            <a:off x="1066800" y="5791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X</a:t>
            </a:r>
          </a:p>
        </p:txBody>
      </p: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1143000" y="2438400"/>
            <a:ext cx="8001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/>
              <a:t>At the </a:t>
            </a:r>
            <a:r>
              <a:rPr lang="en-US" sz="2800" dirty="0" smtClean="0"/>
              <a:t>bottom </a:t>
            </a:r>
            <a:r>
              <a:rPr lang="en-US" sz="2800" dirty="0"/>
              <a:t>of </a:t>
            </a:r>
            <a:r>
              <a:rPr lang="en-US" sz="2800" b="1" dirty="0"/>
              <a:t>PAGES 2, 3, &amp; 4</a:t>
            </a:r>
            <a:r>
              <a:rPr lang="en-US" sz="2800" dirty="0"/>
              <a:t>, glue-in </a:t>
            </a:r>
            <a:r>
              <a:rPr lang="en-US" sz="2800" b="1" dirty="0"/>
              <a:t>Table of Contents</a:t>
            </a:r>
            <a:r>
              <a:rPr lang="en-US" sz="2800" dirty="0"/>
              <a:t>.  </a:t>
            </a:r>
            <a:r>
              <a:rPr lang="en-US" sz="2800" b="1" dirty="0"/>
              <a:t>Always provide</a:t>
            </a:r>
            <a:r>
              <a:rPr lang="en-US" sz="2800" dirty="0"/>
              <a:t> Description Title, &amp; Page #  </a:t>
            </a:r>
          </a:p>
        </p:txBody>
      </p:sp>
      <p:grpSp>
        <p:nvGrpSpPr>
          <p:cNvPr id="46083" name="Group 23"/>
          <p:cNvGrpSpPr>
            <a:grpSpLocks/>
          </p:cNvGrpSpPr>
          <p:nvPr/>
        </p:nvGrpSpPr>
        <p:grpSpPr bwMode="auto">
          <a:xfrm>
            <a:off x="685800" y="762000"/>
            <a:ext cx="8229600" cy="1295400"/>
            <a:chOff x="432" y="576"/>
            <a:chExt cx="5184" cy="768"/>
          </a:xfrm>
        </p:grpSpPr>
        <p:sp>
          <p:nvSpPr>
            <p:cNvPr id="46099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STEP 3</a:t>
              </a:r>
            </a:p>
          </p:txBody>
        </p:sp>
        <p:sp>
          <p:nvSpPr>
            <p:cNvPr id="46100" name="AutoShape 25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84" name="Group 32"/>
          <p:cNvGrpSpPr>
            <a:grpSpLocks/>
          </p:cNvGrpSpPr>
          <p:nvPr/>
        </p:nvGrpSpPr>
        <p:grpSpPr bwMode="auto">
          <a:xfrm>
            <a:off x="914400" y="3886200"/>
            <a:ext cx="3429000" cy="0"/>
            <a:chOff x="576" y="2448"/>
            <a:chExt cx="2160" cy="0"/>
          </a:xfrm>
        </p:grpSpPr>
        <p:sp>
          <p:nvSpPr>
            <p:cNvPr id="46097" name="Line 29"/>
            <p:cNvSpPr>
              <a:spLocks noChangeShapeType="1"/>
            </p:cNvSpPr>
            <p:nvPr/>
          </p:nvSpPr>
          <p:spPr bwMode="auto">
            <a:xfrm>
              <a:off x="576" y="244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8" name="Line 30"/>
            <p:cNvSpPr>
              <a:spLocks noChangeShapeType="1"/>
            </p:cNvSpPr>
            <p:nvPr/>
          </p:nvSpPr>
          <p:spPr bwMode="auto">
            <a:xfrm>
              <a:off x="1728" y="244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2667000" y="3810000"/>
            <a:ext cx="18288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Rectangle 9"/>
          <p:cNvSpPr>
            <a:spLocks noChangeArrowheads="1"/>
          </p:cNvSpPr>
          <p:nvPr/>
        </p:nvSpPr>
        <p:spPr bwMode="auto">
          <a:xfrm>
            <a:off x="838200" y="3810000"/>
            <a:ext cx="18288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4114800" y="3810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/>
              <a:t>4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914400" y="3810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Kristen ITC" pitchFamily="66" charset="0"/>
              </a:rPr>
              <a:t>3</a:t>
            </a:r>
          </a:p>
        </p:txBody>
      </p:sp>
      <p:sp>
        <p:nvSpPr>
          <p:cNvPr id="46089" name="Text Box 35"/>
          <p:cNvSpPr txBox="1">
            <a:spLocks noChangeArrowheads="1"/>
          </p:cNvSpPr>
          <p:nvPr/>
        </p:nvSpPr>
        <p:spPr bwMode="auto">
          <a:xfrm>
            <a:off x="1143000" y="3810000"/>
            <a:ext cx="144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500" b="1"/>
              <a:t>TABLE OF CONTENTS</a:t>
            </a:r>
          </a:p>
        </p:txBody>
      </p:sp>
      <p:sp>
        <p:nvSpPr>
          <p:cNvPr id="46090" name="Rectangle 42"/>
          <p:cNvSpPr>
            <a:spLocks noChangeArrowheads="1"/>
          </p:cNvSpPr>
          <p:nvPr/>
        </p:nvSpPr>
        <p:spPr bwMode="auto">
          <a:xfrm>
            <a:off x="4953000" y="3810000"/>
            <a:ext cx="18288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Rectangle 43"/>
          <p:cNvSpPr>
            <a:spLocks noChangeArrowheads="1"/>
          </p:cNvSpPr>
          <p:nvPr/>
        </p:nvSpPr>
        <p:spPr bwMode="auto">
          <a:xfrm>
            <a:off x="6781800" y="3810000"/>
            <a:ext cx="18288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6092" name="Text Box 45"/>
          <p:cNvSpPr txBox="1">
            <a:spLocks noChangeArrowheads="1"/>
          </p:cNvSpPr>
          <p:nvPr/>
        </p:nvSpPr>
        <p:spPr bwMode="auto">
          <a:xfrm rot="-2532437">
            <a:off x="4724400" y="4724400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Verdana" pitchFamily="34" charset="0"/>
              </a:rPr>
              <a:t>Class Policies</a:t>
            </a:r>
          </a:p>
        </p:txBody>
      </p:sp>
      <p:sp>
        <p:nvSpPr>
          <p:cNvPr id="46093" name="Text Box 46"/>
          <p:cNvSpPr txBox="1">
            <a:spLocks noChangeArrowheads="1"/>
          </p:cNvSpPr>
          <p:nvPr/>
        </p:nvSpPr>
        <p:spPr bwMode="auto">
          <a:xfrm rot="-2532437">
            <a:off x="2362200" y="4724400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Verdana" pitchFamily="34" charset="0"/>
              </a:rPr>
              <a:t>Class Policies</a:t>
            </a:r>
          </a:p>
        </p:txBody>
      </p:sp>
      <p:sp>
        <p:nvSpPr>
          <p:cNvPr id="46094" name="Text Box 49"/>
          <p:cNvSpPr txBox="1">
            <a:spLocks noChangeArrowheads="1"/>
          </p:cNvSpPr>
          <p:nvPr/>
        </p:nvSpPr>
        <p:spPr bwMode="auto">
          <a:xfrm>
            <a:off x="4953000" y="3810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46095" name="Text Box 50"/>
          <p:cNvSpPr txBox="1">
            <a:spLocks noChangeArrowheads="1"/>
          </p:cNvSpPr>
          <p:nvPr/>
        </p:nvSpPr>
        <p:spPr bwMode="auto">
          <a:xfrm>
            <a:off x="8305800" y="3810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6</a:t>
            </a:r>
          </a:p>
        </p:txBody>
      </p:sp>
      <p:sp>
        <p:nvSpPr>
          <p:cNvPr id="46096" name="Text Box 52"/>
          <p:cNvSpPr txBox="1">
            <a:spLocks noChangeArrowheads="1"/>
          </p:cNvSpPr>
          <p:nvPr/>
        </p:nvSpPr>
        <p:spPr bwMode="auto">
          <a:xfrm rot="-3003904">
            <a:off x="6367463" y="4732338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Verdana" pitchFamily="34" charset="0"/>
              </a:rPr>
              <a:t>Guidelines</a:t>
            </a:r>
          </a:p>
        </p:txBody>
      </p: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ChangeArrowheads="1"/>
          </p:cNvSpPr>
          <p:nvPr/>
        </p:nvSpPr>
        <p:spPr bwMode="auto">
          <a:xfrm>
            <a:off x="838200" y="3352800"/>
            <a:ext cx="18288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11"/>
          <p:cNvSpPr>
            <a:spLocks noChangeArrowheads="1"/>
          </p:cNvSpPr>
          <p:nvPr/>
        </p:nvSpPr>
        <p:spPr bwMode="auto">
          <a:xfrm>
            <a:off x="2667000" y="3352800"/>
            <a:ext cx="18288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7108" name="Text Box 12"/>
          <p:cNvSpPr txBox="1">
            <a:spLocks noChangeArrowheads="1"/>
          </p:cNvSpPr>
          <p:nvPr/>
        </p:nvSpPr>
        <p:spPr bwMode="auto">
          <a:xfrm rot="-2532437">
            <a:off x="2352675" y="4194175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Verdana" pitchFamily="34" charset="0"/>
              </a:rPr>
              <a:t>ISN GUIDELINES</a:t>
            </a:r>
          </a:p>
        </p:txBody>
      </p:sp>
      <p:sp>
        <p:nvSpPr>
          <p:cNvPr id="47109" name="Text Box 13"/>
          <p:cNvSpPr txBox="1">
            <a:spLocks noChangeArrowheads="1"/>
          </p:cNvSpPr>
          <p:nvPr/>
        </p:nvSpPr>
        <p:spPr bwMode="auto">
          <a:xfrm rot="-2532437">
            <a:off x="692150" y="4159250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Verdana" pitchFamily="34" charset="0"/>
              </a:rPr>
              <a:t>LAB SAFETY CONTRACT</a:t>
            </a:r>
          </a:p>
        </p:txBody>
      </p:sp>
      <p:sp>
        <p:nvSpPr>
          <p:cNvPr id="47110" name="Rectangle 15"/>
          <p:cNvSpPr>
            <a:spLocks noChangeArrowheads="1"/>
          </p:cNvSpPr>
          <p:nvPr/>
        </p:nvSpPr>
        <p:spPr bwMode="auto">
          <a:xfrm>
            <a:off x="4953000" y="3352800"/>
            <a:ext cx="18288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Rectangle 16"/>
          <p:cNvSpPr>
            <a:spLocks noChangeArrowheads="1"/>
          </p:cNvSpPr>
          <p:nvPr/>
        </p:nvSpPr>
        <p:spPr bwMode="auto">
          <a:xfrm>
            <a:off x="6781800" y="3352800"/>
            <a:ext cx="18288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7112" name="Text Box 18"/>
          <p:cNvSpPr txBox="1">
            <a:spLocks noChangeArrowheads="1"/>
          </p:cNvSpPr>
          <p:nvPr/>
        </p:nvSpPr>
        <p:spPr bwMode="auto">
          <a:xfrm>
            <a:off x="6781800" y="3352800"/>
            <a:ext cx="19050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Verdana" pitchFamily="34" charset="0"/>
              </a:rPr>
              <a:t> </a:t>
            </a:r>
            <a:r>
              <a:rPr lang="en-US" sz="1500" b="1">
                <a:latin typeface="Verdana" pitchFamily="34" charset="0"/>
              </a:rPr>
              <a:t>Unit Title Page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  <a:latin typeface="Verdana" pitchFamily="34" charset="0"/>
              </a:rPr>
              <a:t>BECOMING  A SCIENTIST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Verdana" pitchFamily="34" charset="0"/>
              </a:rPr>
              <a:t>Create a colorful Drawing or get pics that relate to the  unit we are studying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Verdana" pitchFamily="34" charset="0"/>
              </a:rPr>
              <a:t>Be Colorful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endParaRPr lang="en-US" sz="1200" b="1">
              <a:latin typeface="Verdana" pitchFamily="34" charset="0"/>
            </a:endParaRPr>
          </a:p>
        </p:txBody>
      </p:sp>
      <p:sp>
        <p:nvSpPr>
          <p:cNvPr id="47113" name="Text Box 19"/>
          <p:cNvSpPr txBox="1">
            <a:spLocks noChangeArrowheads="1"/>
          </p:cNvSpPr>
          <p:nvPr/>
        </p:nvSpPr>
        <p:spPr bwMode="auto">
          <a:xfrm>
            <a:off x="838200" y="3352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7</a:t>
            </a:r>
          </a:p>
        </p:txBody>
      </p:sp>
      <p:sp>
        <p:nvSpPr>
          <p:cNvPr id="47114" name="Text Box 20"/>
          <p:cNvSpPr txBox="1">
            <a:spLocks noChangeArrowheads="1"/>
          </p:cNvSpPr>
          <p:nvPr/>
        </p:nvSpPr>
        <p:spPr bwMode="auto">
          <a:xfrm>
            <a:off x="4191000" y="3429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8</a:t>
            </a:r>
          </a:p>
        </p:txBody>
      </p:sp>
      <p:sp>
        <p:nvSpPr>
          <p:cNvPr id="47115" name="Text Box 21"/>
          <p:cNvSpPr txBox="1">
            <a:spLocks noChangeArrowheads="1"/>
          </p:cNvSpPr>
          <p:nvPr/>
        </p:nvSpPr>
        <p:spPr bwMode="auto">
          <a:xfrm>
            <a:off x="5029200" y="3352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9</a:t>
            </a:r>
          </a:p>
        </p:txBody>
      </p:sp>
      <p:grpSp>
        <p:nvGrpSpPr>
          <p:cNvPr id="47116" name="Group 23"/>
          <p:cNvGrpSpPr>
            <a:grpSpLocks/>
          </p:cNvGrpSpPr>
          <p:nvPr/>
        </p:nvGrpSpPr>
        <p:grpSpPr bwMode="auto">
          <a:xfrm>
            <a:off x="685800" y="762000"/>
            <a:ext cx="8229600" cy="1295400"/>
            <a:chOff x="432" y="576"/>
            <a:chExt cx="5184" cy="768"/>
          </a:xfrm>
        </p:grpSpPr>
        <p:sp>
          <p:nvSpPr>
            <p:cNvPr id="47119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STEP 4</a:t>
              </a:r>
            </a:p>
          </p:txBody>
        </p:sp>
        <p:sp>
          <p:nvSpPr>
            <p:cNvPr id="47120" name="AutoShape 25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7" name="Rectangle 26"/>
          <p:cNvSpPr>
            <a:spLocks noChangeArrowheads="1"/>
          </p:cNvSpPr>
          <p:nvPr/>
        </p:nvSpPr>
        <p:spPr bwMode="auto">
          <a:xfrm>
            <a:off x="1143000" y="2438400"/>
            <a:ext cx="8001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/>
              <a:t>On page 5-8, you will glue class handouts.  On page 9, you will create your Unit Page  </a:t>
            </a:r>
          </a:p>
        </p:txBody>
      </p:sp>
      <p:sp>
        <p:nvSpPr>
          <p:cNvPr id="47118" name="Text Box 27"/>
          <p:cNvSpPr txBox="1">
            <a:spLocks noChangeArrowheads="1"/>
          </p:cNvSpPr>
          <p:nvPr/>
        </p:nvSpPr>
        <p:spPr bwMode="auto">
          <a:xfrm rot="-2532437">
            <a:off x="4648200" y="4267200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Verdana" pitchFamily="34" charset="0"/>
              </a:rPr>
              <a:t>ISN GUIDELINES</a:t>
            </a:r>
          </a:p>
        </p:txBody>
      </p: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3657600" y="2590800"/>
            <a:ext cx="51054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Interactive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Notebook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5800" y="762000"/>
            <a:ext cx="8229600" cy="1295400"/>
            <a:chOff x="432" y="576"/>
            <a:chExt cx="5184" cy="768"/>
          </a:xfrm>
        </p:grpSpPr>
        <p:sp>
          <p:nvSpPr>
            <p:cNvPr id="2048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Well Here's Your Answer..</a:t>
              </a:r>
            </a:p>
          </p:txBody>
        </p:sp>
        <p:sp>
          <p:nvSpPr>
            <p:cNvPr id="20489" name="AutoShape 7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838200" y="2514600"/>
            <a:ext cx="2971800" cy="3352800"/>
            <a:chOff x="3073" y="0"/>
            <a:chExt cx="2687" cy="3120"/>
          </a:xfrm>
        </p:grpSpPr>
        <p:pic>
          <p:nvPicPr>
            <p:cNvPr id="20485" name="Picture 10" descr="j0199367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3" y="0"/>
              <a:ext cx="2687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6" name="WordArt 11"/>
            <p:cNvSpPr>
              <a:spLocks noChangeArrowheads="1" noChangeShapeType="1" noTextEdit="1"/>
            </p:cNvSpPr>
            <p:nvPr/>
          </p:nvSpPr>
          <p:spPr bwMode="auto">
            <a:xfrm rot="-947880">
              <a:off x="4321" y="2016"/>
              <a:ext cx="762" cy="3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Science</a:t>
              </a:r>
            </a:p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Notebook</a:t>
              </a:r>
            </a:p>
          </p:txBody>
        </p:sp>
        <p:pic>
          <p:nvPicPr>
            <p:cNvPr id="20487" name="Picture 12" descr="MCj0411047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983921">
              <a:off x="4033" y="1152"/>
              <a:ext cx="883" cy="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723" name="Group 347"/>
          <p:cNvGraphicFramePr>
            <a:graphicFrameLocks noGrp="1"/>
          </p:cNvGraphicFramePr>
          <p:nvPr>
            <p:ph idx="1"/>
          </p:nvPr>
        </p:nvGraphicFramePr>
        <p:xfrm>
          <a:off x="762000" y="2438400"/>
          <a:ext cx="7924800" cy="3832545"/>
        </p:xfrm>
        <a:graphic>
          <a:graphicData uri="http://schemas.openxmlformats.org/drawingml/2006/table">
            <a:tbl>
              <a:tblPr/>
              <a:tblGrid>
                <a:gridCol w="1076325"/>
                <a:gridCol w="4021138"/>
                <a:gridCol w="1360487"/>
                <a:gridCol w="1466850"/>
              </a:tblGrid>
              <a:tr h="608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PAGE #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Grade/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8172" name="Group 289"/>
          <p:cNvGrpSpPr>
            <a:grpSpLocks/>
          </p:cNvGrpSpPr>
          <p:nvPr/>
        </p:nvGrpSpPr>
        <p:grpSpPr bwMode="auto">
          <a:xfrm>
            <a:off x="685800" y="762000"/>
            <a:ext cx="8229600" cy="1295400"/>
            <a:chOff x="432" y="576"/>
            <a:chExt cx="5184" cy="768"/>
          </a:xfrm>
        </p:grpSpPr>
        <p:sp>
          <p:nvSpPr>
            <p:cNvPr id="48173" name="WordArt 290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TABLE OF CONTENTS</a:t>
              </a:r>
            </a:p>
          </p:txBody>
        </p:sp>
        <p:sp>
          <p:nvSpPr>
            <p:cNvPr id="48174" name="AutoShape 291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83013" y="0"/>
            <a:ext cx="5360987" cy="6858000"/>
          </a:xfrm>
          <a:noFill/>
        </p:spPr>
      </p:pic>
      <p:sp>
        <p:nvSpPr>
          <p:cNvPr id="49155" name="Text Box 9"/>
          <p:cNvSpPr txBox="1">
            <a:spLocks noChangeArrowheads="1"/>
          </p:cNvSpPr>
          <p:nvPr/>
        </p:nvSpPr>
        <p:spPr bwMode="auto">
          <a:xfrm>
            <a:off x="304800" y="228600"/>
            <a:ext cx="3352800" cy="54260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5000" b="1"/>
          </a:p>
          <a:p>
            <a:pPr algn="ctr">
              <a:spcBef>
                <a:spcPct val="50000"/>
              </a:spcBef>
            </a:pPr>
            <a:r>
              <a:rPr lang="en-US" sz="5000" b="1"/>
              <a:t>Sample</a:t>
            </a:r>
          </a:p>
          <a:p>
            <a:pPr algn="ctr">
              <a:spcBef>
                <a:spcPct val="50000"/>
              </a:spcBef>
            </a:pPr>
            <a:r>
              <a:rPr lang="en-US" sz="5000" b="1"/>
              <a:t>Author</a:t>
            </a:r>
          </a:p>
          <a:p>
            <a:pPr algn="ctr">
              <a:spcBef>
                <a:spcPct val="50000"/>
              </a:spcBef>
            </a:pPr>
            <a:r>
              <a:rPr lang="en-US" sz="5000" b="1"/>
              <a:t>P a g e</a:t>
            </a:r>
          </a:p>
          <a:p>
            <a:pPr algn="ctr">
              <a:spcBef>
                <a:spcPct val="50000"/>
              </a:spcBef>
            </a:pPr>
            <a:endParaRPr lang="en-US" sz="5000" b="1"/>
          </a:p>
        </p:txBody>
      </p:sp>
      <p:sp>
        <p:nvSpPr>
          <p:cNvPr id="49156" name="AutoShape 10"/>
          <p:cNvSpPr>
            <a:spLocks noChangeArrowheads="1"/>
          </p:cNvSpPr>
          <p:nvPr/>
        </p:nvSpPr>
        <p:spPr bwMode="auto">
          <a:xfrm>
            <a:off x="228600" y="228600"/>
            <a:ext cx="3429000" cy="54864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2508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4200" y="457200"/>
            <a:ext cx="1600200" cy="2762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2"/>
                </a:solidFill>
                <a:latin typeface="Bodoni MT" pitchFamily="18" charset="0"/>
              </a:rPr>
              <a:t>Mr. Oey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685800"/>
            <a:ext cx="1295400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8305800" cy="3724275"/>
          </a:xfrm>
        </p:spPr>
        <p:txBody>
          <a:bodyPr/>
          <a:lstStyle/>
          <a:p>
            <a:pPr eaLnBrk="1" hangingPunct="1"/>
            <a:r>
              <a:rPr lang="en-US" smtClean="0"/>
              <a:t>No </a:t>
            </a:r>
            <a:r>
              <a:rPr lang="en-US" b="1" smtClean="0"/>
              <a:t>RIPPED OUT</a:t>
            </a:r>
            <a:r>
              <a:rPr lang="en-US" smtClean="0"/>
              <a:t>  pages or torn corners</a:t>
            </a:r>
          </a:p>
          <a:p>
            <a:pPr eaLnBrk="1" hangingPunct="1"/>
            <a:r>
              <a:rPr lang="en-US" smtClean="0"/>
              <a:t>No </a:t>
            </a:r>
            <a:r>
              <a:rPr lang="en-US" b="1" smtClean="0"/>
              <a:t>DOODLING</a:t>
            </a:r>
            <a:r>
              <a:rPr lang="en-US" smtClean="0"/>
              <a:t> that doesn’t relate to science</a:t>
            </a:r>
          </a:p>
          <a:p>
            <a:pPr eaLnBrk="1" hangingPunct="1"/>
            <a:r>
              <a:rPr lang="en-US" smtClean="0"/>
              <a:t>Notebook should only be used for </a:t>
            </a:r>
            <a:r>
              <a:rPr lang="en-US" b="1" smtClean="0"/>
              <a:t>SCIENCE CLASS ONLY </a:t>
            </a:r>
          </a:p>
          <a:p>
            <a:pPr eaLnBrk="1" hangingPunct="1"/>
            <a:r>
              <a:rPr lang="en-US" b="1" smtClean="0"/>
              <a:t>DATE AND NUMBER</a:t>
            </a:r>
            <a:r>
              <a:rPr lang="en-US" smtClean="0"/>
              <a:t> each page</a:t>
            </a:r>
          </a:p>
          <a:p>
            <a:pPr eaLnBrk="1" hangingPunct="1"/>
            <a:r>
              <a:rPr lang="en-US" smtClean="0"/>
              <a:t>All entries must go into the </a:t>
            </a:r>
            <a:r>
              <a:rPr lang="en-US" b="1" smtClean="0"/>
              <a:t>Table of Contents</a:t>
            </a:r>
          </a:p>
          <a:p>
            <a:pPr eaLnBrk="1" hangingPunct="1"/>
            <a:r>
              <a:rPr lang="en-US" smtClean="0"/>
              <a:t>BE </a:t>
            </a:r>
            <a:r>
              <a:rPr lang="en-US" b="1" smtClean="0"/>
              <a:t>COLORFUL &amp; LOVE</a:t>
            </a:r>
            <a:r>
              <a:rPr lang="en-US" smtClean="0"/>
              <a:t> YOUR NOTEBOOK</a:t>
            </a:r>
          </a:p>
          <a:p>
            <a:pPr eaLnBrk="1" hangingPunct="1"/>
            <a:endParaRPr lang="en-US" smtClean="0"/>
          </a:p>
        </p:txBody>
      </p:sp>
      <p:pic>
        <p:nvPicPr>
          <p:cNvPr id="50179" name="Picture 10" descr="MMAG00462_0000[1]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762000"/>
            <a:ext cx="1038225" cy="981075"/>
          </a:xfrm>
          <a:noFill/>
        </p:spPr>
      </p:pic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685800" y="762000"/>
            <a:ext cx="8229600" cy="1295400"/>
            <a:chOff x="432" y="576"/>
            <a:chExt cx="5184" cy="768"/>
          </a:xfrm>
        </p:grpSpPr>
        <p:sp>
          <p:nvSpPr>
            <p:cNvPr id="5018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NOTEBOOK RULES..</a:t>
              </a:r>
            </a:p>
          </p:txBody>
        </p:sp>
        <p:sp>
          <p:nvSpPr>
            <p:cNvPr id="50183" name="AutoShape 6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8078" name="Picture 14" descr="MMj03566050000[1]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91000" y="5486400"/>
            <a:ext cx="809625" cy="990600"/>
          </a:xfrm>
          <a:noFill/>
        </p:spPr>
      </p:pic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6"/>
          <p:cNvGrpSpPr>
            <a:grpSpLocks/>
          </p:cNvGrpSpPr>
          <p:nvPr/>
        </p:nvGrpSpPr>
        <p:grpSpPr bwMode="auto">
          <a:xfrm>
            <a:off x="685800" y="2514600"/>
            <a:ext cx="4191000" cy="4343400"/>
            <a:chOff x="3073" y="0"/>
            <a:chExt cx="2687" cy="3120"/>
          </a:xfrm>
        </p:grpSpPr>
        <p:pic>
          <p:nvPicPr>
            <p:cNvPr id="51207" name="Picture 7" descr="j0199367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3" y="0"/>
              <a:ext cx="2687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8" name="WordArt 8"/>
            <p:cNvSpPr>
              <a:spLocks noChangeArrowheads="1" noChangeShapeType="1" noTextEdit="1"/>
            </p:cNvSpPr>
            <p:nvPr/>
          </p:nvSpPr>
          <p:spPr bwMode="auto">
            <a:xfrm rot="-947880">
              <a:off x="4321" y="2016"/>
              <a:ext cx="762" cy="3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Science</a:t>
              </a:r>
            </a:p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Notebook</a:t>
              </a:r>
            </a:p>
          </p:txBody>
        </p:sp>
        <p:pic>
          <p:nvPicPr>
            <p:cNvPr id="51209" name="Picture 9" descr="MCj0411047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983921">
              <a:off x="4033" y="1152"/>
              <a:ext cx="883" cy="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203" name="Group 11"/>
          <p:cNvGrpSpPr>
            <a:grpSpLocks/>
          </p:cNvGrpSpPr>
          <p:nvPr/>
        </p:nvGrpSpPr>
        <p:grpSpPr bwMode="auto">
          <a:xfrm>
            <a:off x="685800" y="762000"/>
            <a:ext cx="8229600" cy="1295400"/>
            <a:chOff x="432" y="576"/>
            <a:chExt cx="5184" cy="768"/>
          </a:xfrm>
        </p:grpSpPr>
        <p:sp>
          <p:nvSpPr>
            <p:cNvPr id="51205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WE ARE READY!</a:t>
              </a:r>
            </a:p>
          </p:txBody>
        </p:sp>
        <p:sp>
          <p:nvSpPr>
            <p:cNvPr id="51206" name="AutoShape 13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204" name="Picture 19" descr="MCj038917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188075" y="3790950"/>
            <a:ext cx="2955925" cy="2792413"/>
          </a:xfrm>
          <a:noFill/>
        </p:spPr>
      </p:pic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Many thanks to these wonderful teachers for creating wonderful POWERPOINT slides from </a:t>
            </a:r>
          </a:p>
          <a:p>
            <a:pPr lvl="1" eaLnBrk="1" hangingPunct="1"/>
            <a:r>
              <a:rPr lang="en-US" u="sng" dirty="0" smtClean="0"/>
              <a:t>Dean </a:t>
            </a:r>
            <a:r>
              <a:rPr lang="en-US" u="sng" dirty="0" err="1" smtClean="0"/>
              <a:t>Oey</a:t>
            </a:r>
            <a:r>
              <a:rPr lang="en-US" dirty="0" smtClean="0"/>
              <a:t>, </a:t>
            </a:r>
            <a:r>
              <a:rPr lang="en-US" dirty="0" err="1" smtClean="0"/>
              <a:t>rockin</a:t>
            </a:r>
            <a:r>
              <a:rPr lang="en-US" dirty="0" smtClean="0"/>
              <a:t>’ Science</a:t>
            </a:r>
          </a:p>
          <a:p>
            <a:pPr lvl="1" eaLnBrk="1" hangingPunct="1"/>
            <a:r>
              <a:rPr lang="en-US" dirty="0" smtClean="0">
                <a:hlinkClick r:id="rId2"/>
              </a:rPr>
              <a:t>ScienceNotebook.com</a:t>
            </a:r>
            <a:r>
              <a:rPr lang="en-US" dirty="0" smtClean="0"/>
              <a:t>, great resource</a:t>
            </a:r>
          </a:p>
        </p:txBody>
      </p:sp>
      <p:grpSp>
        <p:nvGrpSpPr>
          <p:cNvPr id="52227" name="Group 4"/>
          <p:cNvGrpSpPr>
            <a:grpSpLocks/>
          </p:cNvGrpSpPr>
          <p:nvPr/>
        </p:nvGrpSpPr>
        <p:grpSpPr bwMode="auto">
          <a:xfrm>
            <a:off x="685800" y="762000"/>
            <a:ext cx="8229600" cy="1295400"/>
            <a:chOff x="432" y="576"/>
            <a:chExt cx="5184" cy="768"/>
          </a:xfrm>
        </p:grpSpPr>
        <p:sp>
          <p:nvSpPr>
            <p:cNvPr id="5222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CREDITS</a:t>
              </a:r>
            </a:p>
          </p:txBody>
        </p:sp>
        <p:sp>
          <p:nvSpPr>
            <p:cNvPr id="52229" name="AutoShape 6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2514600"/>
            <a:ext cx="2438400" cy="2819400"/>
            <a:chOff x="3073" y="0"/>
            <a:chExt cx="2687" cy="3120"/>
          </a:xfrm>
        </p:grpSpPr>
        <p:pic>
          <p:nvPicPr>
            <p:cNvPr id="21511" name="Picture 3" descr="j0199367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3" y="0"/>
              <a:ext cx="2687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WordArt 4"/>
            <p:cNvSpPr>
              <a:spLocks noChangeArrowheads="1" noChangeShapeType="1" noTextEdit="1"/>
            </p:cNvSpPr>
            <p:nvPr/>
          </p:nvSpPr>
          <p:spPr bwMode="auto">
            <a:xfrm rot="-947880">
              <a:off x="4321" y="2016"/>
              <a:ext cx="762" cy="3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Science</a:t>
              </a:r>
            </a:p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Notebook</a:t>
              </a:r>
            </a:p>
          </p:txBody>
        </p:sp>
        <p:pic>
          <p:nvPicPr>
            <p:cNvPr id="21513" name="Picture 5" descr="MCj0411047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983921">
              <a:off x="4033" y="1152"/>
              <a:ext cx="883" cy="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0" y="2362200"/>
            <a:ext cx="6629400" cy="4038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</a:rPr>
              <a:t>An interactive science notebook (ISN) is your own personalized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DIARY of learning about science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</a:rPr>
              <a:t>A portfolio of your work in </a:t>
            </a:r>
            <a:r>
              <a:rPr lang="en-US" sz="2400" b="1" dirty="0" smtClean="0">
                <a:latin typeface="Times New Roman" pitchFamily="18" charset="0"/>
              </a:rPr>
              <a:t>ONE convenient spot</a:t>
            </a:r>
            <a:r>
              <a:rPr lang="en-US" sz="2400" dirty="0" smtClean="0">
                <a:latin typeface="Times New Roman" pitchFamily="18" charset="0"/>
              </a:rPr>
              <a:t>. This is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great for studying for upcoming quizzes &amp; tests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</a:rPr>
              <a:t>A great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ORGANIZATIONAL tool</a:t>
            </a:r>
            <a:r>
              <a:rPr lang="en-US" sz="2400" dirty="0" smtClean="0">
                <a:latin typeface="Times New Roman" pitchFamily="18" charset="0"/>
              </a:rPr>
              <a:t> that  gives you permission to be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PLAYFUL AND CREATIVE</a:t>
            </a:r>
            <a:r>
              <a:rPr lang="en-US" sz="2400" dirty="0" smtClean="0">
                <a:latin typeface="Times New Roman" pitchFamily="18" charset="0"/>
              </a:rPr>
              <a:t> in your responses without "messing up" your notes.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</a:rPr>
              <a:t>Allows you to be like a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REAL SCIENTIST</a:t>
            </a:r>
            <a:r>
              <a:rPr lang="en-US" sz="2000" dirty="0" smtClean="0"/>
              <a:t>!</a:t>
            </a:r>
            <a:endParaRPr lang="en-US" sz="1800" b="1" dirty="0" smtClean="0"/>
          </a:p>
        </p:txBody>
      </p:sp>
      <p:grpSp>
        <p:nvGrpSpPr>
          <p:cNvPr id="21508" name="Group 9"/>
          <p:cNvGrpSpPr>
            <a:grpSpLocks/>
          </p:cNvGrpSpPr>
          <p:nvPr/>
        </p:nvGrpSpPr>
        <p:grpSpPr bwMode="auto">
          <a:xfrm>
            <a:off x="685800" y="762000"/>
            <a:ext cx="8229600" cy="1295400"/>
            <a:chOff x="432" y="576"/>
            <a:chExt cx="5184" cy="768"/>
          </a:xfrm>
        </p:grpSpPr>
        <p:sp>
          <p:nvSpPr>
            <p:cNvPr id="21509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What is An Interactive Notebook</a:t>
              </a:r>
            </a:p>
          </p:txBody>
        </p:sp>
        <p:sp>
          <p:nvSpPr>
            <p:cNvPr id="21510" name="AutoShape 11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7" name="Picture 13" descr="Thomas Edis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987550"/>
            <a:ext cx="7848600" cy="4870450"/>
          </a:xfrm>
        </p:spPr>
      </p:pic>
      <p:grpSp>
        <p:nvGrpSpPr>
          <p:cNvPr id="22531" name="Group 15"/>
          <p:cNvGrpSpPr>
            <a:grpSpLocks/>
          </p:cNvGrpSpPr>
          <p:nvPr/>
        </p:nvGrpSpPr>
        <p:grpSpPr bwMode="auto">
          <a:xfrm>
            <a:off x="685800" y="762000"/>
            <a:ext cx="8229600" cy="1295400"/>
            <a:chOff x="432" y="576"/>
            <a:chExt cx="5184" cy="768"/>
          </a:xfrm>
        </p:grpSpPr>
        <p:sp>
          <p:nvSpPr>
            <p:cNvPr id="2253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Real Scientist Use Notebooks</a:t>
              </a:r>
            </a:p>
          </p:txBody>
        </p:sp>
        <p:sp>
          <p:nvSpPr>
            <p:cNvPr id="22533" name="AutoShape 17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page1-b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286000"/>
            <a:ext cx="4297363" cy="4572000"/>
          </a:xfrm>
        </p:spPr>
      </p:pic>
      <p:pic>
        <p:nvPicPr>
          <p:cNvPr id="3482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2286000"/>
            <a:ext cx="2955925" cy="4572000"/>
          </a:xfrm>
          <a:noFill/>
        </p:spPr>
      </p:pic>
      <p:grpSp>
        <p:nvGrpSpPr>
          <p:cNvPr id="23556" name="Group 12"/>
          <p:cNvGrpSpPr>
            <a:grpSpLocks/>
          </p:cNvGrpSpPr>
          <p:nvPr/>
        </p:nvGrpSpPr>
        <p:grpSpPr bwMode="auto">
          <a:xfrm>
            <a:off x="685800" y="762000"/>
            <a:ext cx="8229600" cy="1295400"/>
            <a:chOff x="432" y="576"/>
            <a:chExt cx="5184" cy="768"/>
          </a:xfrm>
        </p:grpSpPr>
        <p:sp>
          <p:nvSpPr>
            <p:cNvPr id="2356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Real Scientist Use Notebooks</a:t>
              </a:r>
            </a:p>
          </p:txBody>
        </p:sp>
        <p:sp>
          <p:nvSpPr>
            <p:cNvPr id="23564" name="AutoShape 14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62000" y="2362200"/>
            <a:ext cx="609600" cy="4038600"/>
            <a:chOff x="480" y="1488"/>
            <a:chExt cx="384" cy="2544"/>
          </a:xfrm>
        </p:grpSpPr>
        <p:sp>
          <p:nvSpPr>
            <p:cNvPr id="23561" name="AutoShape 16"/>
            <p:cNvSpPr>
              <a:spLocks noChangeArrowheads="1"/>
            </p:cNvSpPr>
            <p:nvPr/>
          </p:nvSpPr>
          <p:spPr bwMode="auto">
            <a:xfrm>
              <a:off x="480" y="1488"/>
              <a:ext cx="384" cy="254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0"/>
              </a:schemeClr>
            </a:solidFill>
            <a:ln w="793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Text Box 17"/>
            <p:cNvSpPr txBox="1">
              <a:spLocks noChangeArrowheads="1"/>
            </p:cNvSpPr>
            <p:nvPr/>
          </p:nvSpPr>
          <p:spPr bwMode="auto">
            <a:xfrm>
              <a:off x="528" y="1536"/>
              <a:ext cx="288" cy="2473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DIAN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 b="1"/>
                <a:t>F OSSEY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8077200" y="2286000"/>
            <a:ext cx="609600" cy="4038600"/>
            <a:chOff x="480" y="1488"/>
            <a:chExt cx="384" cy="2544"/>
          </a:xfrm>
        </p:grpSpPr>
        <p:sp>
          <p:nvSpPr>
            <p:cNvPr id="23559" name="AutoShape 20"/>
            <p:cNvSpPr>
              <a:spLocks noChangeArrowheads="1"/>
            </p:cNvSpPr>
            <p:nvPr/>
          </p:nvSpPr>
          <p:spPr bwMode="auto">
            <a:xfrm>
              <a:off x="480" y="1488"/>
              <a:ext cx="384" cy="254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0"/>
              </a:schemeClr>
            </a:solidFill>
            <a:ln w="793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0" name="Text Box 21"/>
            <p:cNvSpPr txBox="1">
              <a:spLocks noChangeArrowheads="1"/>
            </p:cNvSpPr>
            <p:nvPr/>
          </p:nvSpPr>
          <p:spPr bwMode="auto">
            <a:xfrm>
              <a:off x="528" y="1536"/>
              <a:ext cx="288" cy="2473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LEO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 b="1"/>
                <a:t>DIVINCI</a:t>
              </a:r>
            </a:p>
          </p:txBody>
        </p:sp>
      </p:grp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7696200" cy="3657600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/>
              <a:t>Right SIDE</a:t>
            </a:r>
            <a:r>
              <a:rPr lang="en-US" smtClean="0"/>
              <a:t> is “</a:t>
            </a:r>
            <a:r>
              <a:rPr lang="en-US" b="1" smtClean="0">
                <a:solidFill>
                  <a:schemeClr val="tx2"/>
                </a:solidFill>
              </a:rPr>
              <a:t>RESTRICTED to DIRECT INSTRUCTION</a:t>
            </a:r>
            <a:r>
              <a:rPr lang="en-US" smtClean="0"/>
              <a:t>” and contains only </a:t>
            </a:r>
            <a:r>
              <a:rPr lang="en-US" b="1" smtClean="0"/>
              <a:t>information given by Mr</a:t>
            </a:r>
            <a:r>
              <a:rPr lang="en-US" smtClean="0"/>
              <a:t>. </a:t>
            </a:r>
            <a:r>
              <a:rPr lang="en-US" b="1" smtClean="0"/>
              <a:t>Oey </a:t>
            </a:r>
            <a:r>
              <a:rPr lang="en-US" smtClean="0"/>
              <a:t>  </a:t>
            </a:r>
            <a:r>
              <a:rPr lang="en-US" b="1" smtClean="0">
                <a:solidFill>
                  <a:schemeClr val="tx2"/>
                </a:solidFill>
              </a:rPr>
              <a:t>Nothing else should be placed on the Right SIDE</a:t>
            </a:r>
            <a:r>
              <a:rPr lang="en-US" smtClean="0"/>
              <a:t>!!       </a:t>
            </a:r>
            <a:endParaRPr lang="en-US" b="1" smtClean="0">
              <a:solidFill>
                <a:schemeClr val="tx2"/>
              </a:solidFill>
            </a:endParaRPr>
          </a:p>
          <a:p>
            <a:pPr eaLnBrk="1" hangingPunct="1"/>
            <a:r>
              <a:rPr lang="en-US" smtClean="0"/>
              <a:t>The Left side “</a:t>
            </a:r>
            <a:r>
              <a:rPr lang="en-US" b="1" smtClean="0">
                <a:solidFill>
                  <a:schemeClr val="tx2"/>
                </a:solidFill>
              </a:rPr>
              <a:t>LOVES</a:t>
            </a:r>
            <a:r>
              <a:rPr lang="en-US" smtClean="0"/>
              <a:t>”  </a:t>
            </a:r>
            <a:r>
              <a:rPr lang="en-US" b="1" smtClean="0"/>
              <a:t>student work</a:t>
            </a:r>
            <a:r>
              <a:rPr lang="en-US" smtClean="0"/>
              <a:t>.  This is the side that you can use to show me your </a:t>
            </a:r>
            <a:r>
              <a:rPr lang="en-US" b="1" u="sng" smtClean="0"/>
              <a:t>creativity</a:t>
            </a:r>
            <a:r>
              <a:rPr lang="en-US" smtClean="0"/>
              <a:t>. </a:t>
            </a:r>
            <a:r>
              <a:rPr lang="en-US" b="1" smtClean="0">
                <a:solidFill>
                  <a:schemeClr val="tx2"/>
                </a:solidFill>
              </a:rPr>
              <a:t>This is the “output” or product side.</a:t>
            </a:r>
            <a:endParaRPr lang="en-US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 b="1"/>
              <a:t>The notebook is divided into TWO sections</a:t>
            </a:r>
            <a:r>
              <a:rPr lang="en-US" sz="2400"/>
              <a:t>.  </a:t>
            </a:r>
          </a:p>
        </p:txBody>
      </p:sp>
      <p:grpSp>
        <p:nvGrpSpPr>
          <p:cNvPr id="24580" name="Group 6"/>
          <p:cNvGrpSpPr>
            <a:grpSpLocks/>
          </p:cNvGrpSpPr>
          <p:nvPr/>
        </p:nvGrpSpPr>
        <p:grpSpPr bwMode="auto">
          <a:xfrm>
            <a:off x="685800" y="762000"/>
            <a:ext cx="8229600" cy="1295400"/>
            <a:chOff x="432" y="576"/>
            <a:chExt cx="5184" cy="768"/>
          </a:xfrm>
        </p:grpSpPr>
        <p:sp>
          <p:nvSpPr>
            <p:cNvPr id="2458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Left Side-Right Side: WHICH SIDE?</a:t>
              </a:r>
            </a:p>
          </p:txBody>
        </p:sp>
        <p:sp>
          <p:nvSpPr>
            <p:cNvPr id="24582" name="AutoShape 8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b="1" smtClean="0"/>
              <a:t>The notebook is divided into TWO sections</a:t>
            </a:r>
            <a:r>
              <a:rPr lang="en-US" sz="2400" smtClean="0"/>
              <a:t>.  </a:t>
            </a:r>
          </a:p>
        </p:txBody>
      </p:sp>
      <p:pic>
        <p:nvPicPr>
          <p:cNvPr id="4100" name="Picture 3" descr="mso5567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38688" y="1371600"/>
            <a:ext cx="4405312" cy="5486400"/>
          </a:xfr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44196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</a:rPr>
              <a:t>LEFT side</a:t>
            </a:r>
            <a:r>
              <a:rPr lang="en-US" sz="2800">
                <a:latin typeface="Times New Roman" pitchFamily="18" charset="0"/>
              </a:rPr>
              <a:t> “loves</a:t>
            </a:r>
            <a:r>
              <a:rPr lang="en-US" sz="2400">
                <a:latin typeface="Times New Roman" pitchFamily="18" charset="0"/>
              </a:rPr>
              <a:t>” </a:t>
            </a:r>
          </a:p>
          <a:p>
            <a:pPr algn="ctr"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STUDENT</a:t>
            </a:r>
            <a:r>
              <a:rPr lang="en-US" sz="2400">
                <a:latin typeface="Times New Roman" pitchFamily="18" charset="0"/>
              </a:rPr>
              <a:t> work = </a:t>
            </a:r>
            <a:r>
              <a:rPr lang="en-US" sz="2400" b="1" u="sng">
                <a:latin typeface="Times New Roman" pitchFamily="18" charset="0"/>
              </a:rPr>
              <a:t>OUTPUT</a:t>
            </a:r>
            <a:r>
              <a:rPr lang="en-US" sz="2400">
                <a:latin typeface="Times New Roman" pitchFamily="18" charset="0"/>
              </a:rPr>
              <a:t> 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800600" y="381000"/>
            <a:ext cx="4343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RIGHT</a:t>
            </a:r>
            <a:r>
              <a:rPr lang="en-US" sz="2400">
                <a:latin typeface="Times New Roman" pitchFamily="18" charset="0"/>
              </a:rPr>
              <a:t> side is “restricted” to   </a:t>
            </a:r>
            <a:r>
              <a:rPr lang="en-US" sz="2400" b="1">
                <a:latin typeface="Times New Roman" pitchFamily="18" charset="0"/>
              </a:rPr>
              <a:t>TEACHER </a:t>
            </a:r>
            <a:r>
              <a:rPr lang="en-US" sz="2400" b="1" u="sng">
                <a:latin typeface="Times New Roman" pitchFamily="18" charset="0"/>
              </a:rPr>
              <a:t>INPUT</a:t>
            </a:r>
            <a:endParaRPr lang="en-US" sz="2400" u="sng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724400" y="1447800"/>
            <a:ext cx="0" cy="541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533400" y="0"/>
            <a:ext cx="8610600" cy="14478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698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80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0" y="1524000"/>
            <a:ext cx="48006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           Fill in the missing word.</a:t>
            </a:r>
          </a:p>
          <a:p>
            <a:pPr algn="ctr"/>
            <a:r>
              <a:rPr lang="en-US" b="1" i="1">
                <a:latin typeface="Times New Roman" pitchFamily="18" charset="0"/>
              </a:rPr>
              <a:t>Decomposer  Producer   Consumer</a:t>
            </a:r>
          </a:p>
          <a:p>
            <a:r>
              <a:rPr lang="en-US" b="1">
                <a:latin typeface="Times New Roman" pitchFamily="18" charset="0"/>
              </a:rPr>
              <a:t>Plants are ____.  Lions, tigers, and bears are ____.  Worms and mushrooms are____</a:t>
            </a:r>
          </a:p>
        </p:txBody>
      </p:sp>
      <p:pic>
        <p:nvPicPr>
          <p:cNvPr id="4109" name="Picture 2" descr="mso1D8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895600"/>
            <a:ext cx="4724400" cy="3962400"/>
          </a:xfrm>
        </p:spPr>
      </p:pic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0" y="2895600"/>
            <a:ext cx="47244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11" name="Picture 15" descr="MCj019936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6425" y="1524000"/>
            <a:ext cx="917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101" grpId="0"/>
      <p:bldP spid="4102" grpId="0"/>
      <p:bldP spid="4103" grpId="0" animBg="1"/>
      <p:bldP spid="4104" grpId="0" animBg="1"/>
      <p:bldP spid="4106" grpId="0"/>
      <p:bldP spid="41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696200" cy="3124200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solidFill>
                  <a:schemeClr val="tx2"/>
                </a:solidFill>
              </a:rPr>
              <a:t>LEFT SIDE</a:t>
            </a:r>
            <a:r>
              <a:rPr lang="en-US" smtClean="0"/>
              <a:t> belongs to you.  </a:t>
            </a:r>
          </a:p>
          <a:p>
            <a:pPr eaLnBrk="1" hangingPunct="1"/>
            <a:r>
              <a:rPr lang="en-US" smtClean="0"/>
              <a:t>On this page you may include </a:t>
            </a:r>
            <a:r>
              <a:rPr lang="en-US" b="1" smtClean="0"/>
              <a:t>diagrams, cartoons, drawings, poems, foldables</a:t>
            </a:r>
            <a:r>
              <a:rPr lang="en-US" smtClean="0"/>
              <a:t>, etc. </a:t>
            </a:r>
            <a:r>
              <a:rPr lang="en-US" b="1" smtClean="0">
                <a:solidFill>
                  <a:schemeClr val="tx2"/>
                </a:solidFill>
              </a:rPr>
              <a:t>Let your CREATIVITY go wild!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762000" y="56388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</a:rPr>
              <a:t>EVEN PAGES =2, 4, 6, 8, 10…YOU GOT IT..</a:t>
            </a:r>
            <a:endParaRPr lang="en-US" sz="3200"/>
          </a:p>
        </p:txBody>
      </p:sp>
      <p:grpSp>
        <p:nvGrpSpPr>
          <p:cNvPr id="26628" name="Group 8"/>
          <p:cNvGrpSpPr>
            <a:grpSpLocks/>
          </p:cNvGrpSpPr>
          <p:nvPr/>
        </p:nvGrpSpPr>
        <p:grpSpPr bwMode="auto">
          <a:xfrm>
            <a:off x="685800" y="762000"/>
            <a:ext cx="8229600" cy="1295400"/>
            <a:chOff x="432" y="576"/>
            <a:chExt cx="5184" cy="768"/>
          </a:xfrm>
        </p:grpSpPr>
        <p:sp>
          <p:nvSpPr>
            <p:cNvPr id="2662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800" cy="55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CC99"/>
                  </a:solidFill>
                  <a:latin typeface="Impact"/>
                </a:rPr>
                <a:t>LEFT SIDE: YO SIDE</a:t>
              </a:r>
            </a:p>
          </p:txBody>
        </p:sp>
        <p:sp>
          <p:nvSpPr>
            <p:cNvPr id="26630" name="AutoShape 10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advClick="0" advTm="300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1701</TotalTime>
  <Words>1289</Words>
  <Application>Microsoft Macintosh PowerPoint</Application>
  <PresentationFormat>On-screen Show (4:3)</PresentationFormat>
  <Paragraphs>214</Paragraphs>
  <Slides>34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Capsules</vt:lpstr>
      <vt:lpstr> INTERACTIVE SCIENCE  NOTEBOOK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SCIENCE INTERACTIVE NOTEBOOK</dc:title>
  <dc:creator>FD</dc:creator>
  <cp:lastModifiedBy>Jeff Ferguson</cp:lastModifiedBy>
  <cp:revision>77</cp:revision>
  <dcterms:created xsi:type="dcterms:W3CDTF">2008-08-07T04:15:51Z</dcterms:created>
  <dcterms:modified xsi:type="dcterms:W3CDTF">2017-06-22T19:24:37Z</dcterms:modified>
</cp:coreProperties>
</file>