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59" r:id="rId5"/>
    <p:sldId id="260" r:id="rId6"/>
    <p:sldId id="261" r:id="rId7"/>
    <p:sldId id="302" r:id="rId8"/>
    <p:sldId id="262" r:id="rId9"/>
    <p:sldId id="303" r:id="rId10"/>
    <p:sldId id="296" r:id="rId11"/>
    <p:sldId id="263" r:id="rId12"/>
    <p:sldId id="264" r:id="rId13"/>
    <p:sldId id="295" r:id="rId14"/>
    <p:sldId id="266" r:id="rId15"/>
    <p:sldId id="268" r:id="rId16"/>
    <p:sldId id="270" r:id="rId17"/>
    <p:sldId id="271" r:id="rId18"/>
    <p:sldId id="272" r:id="rId19"/>
    <p:sldId id="297" r:id="rId20"/>
    <p:sldId id="298" r:id="rId21"/>
    <p:sldId id="299" r:id="rId22"/>
    <p:sldId id="307" r:id="rId23"/>
    <p:sldId id="276" r:id="rId24"/>
    <p:sldId id="301" r:id="rId25"/>
    <p:sldId id="306" r:id="rId26"/>
    <p:sldId id="269" r:id="rId27"/>
    <p:sldId id="278" r:id="rId28"/>
    <p:sldId id="300" r:id="rId29"/>
    <p:sldId id="304" r:id="rId30"/>
    <p:sldId id="279" r:id="rId31"/>
    <p:sldId id="280" r:id="rId32"/>
    <p:sldId id="281" r:id="rId33"/>
    <p:sldId id="284" r:id="rId34"/>
    <p:sldId id="285" r:id="rId35"/>
    <p:sldId id="286" r:id="rId36"/>
    <p:sldId id="305" r:id="rId37"/>
    <p:sldId id="287" r:id="rId38"/>
    <p:sldId id="289" r:id="rId39"/>
    <p:sldId id="290" r:id="rId40"/>
    <p:sldId id="291" r:id="rId41"/>
    <p:sldId id="292" r:id="rId42"/>
    <p:sldId id="293" r:id="rId43"/>
    <p:sldId id="30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86441" autoAdjust="0"/>
  </p:normalViewPr>
  <p:slideViewPr>
    <p:cSldViewPr>
      <p:cViewPr varScale="1">
        <p:scale>
          <a:sx n="80" d="100"/>
          <a:sy n="80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5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A839-6643-4A74-9BD1-0F8FE4CACBF5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5B852-02AB-4466-AF7C-E1D27225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3C0A7E-4900-4A87-B6CD-E5D82B357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A61E2-8D58-49AB-B3DF-5069C4DE287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746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F4C8F-2AAC-48DB-88AC-05E53621AB9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621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C0A7E-4900-4A87-B6CD-E5D82B357F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0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Hi3ERes0h84?version=2&amp;hl=en_US&amp;rel=0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C78KE5iGtg4?hl=en_US&amp;version=2&amp;rel=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ACgv19b-n5E?version=2&amp;hl=en_US&amp;rel=0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I7G2rQARCC8?hl=en_US&amp;version=2&amp;rel=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iology\Biology%20WHHS%20Ecology\Chapter%2016%20Human%20Impact%20on%20Ecosystems\Eng-02-188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Biology\Biology%20WHHS%20Ecology\Chapter%2016%20Human%20Impact%20on%20Ecosystems\Eng-12-188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Day one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Chapter 16 – Human Impact on Ecosystems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Drinking Water – As Renewable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029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Pollution and overuse threaten its supply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Pesticides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Industrial waste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Other contaminants</a:t>
            </a:r>
          </a:p>
          <a:p>
            <a:r>
              <a:rPr lang="en-US" sz="2600" dirty="0" smtClean="0"/>
              <a:t>In 1900, 25,000 American’s died of typhoid. By 1960, thanks to the use of chlorine in water treatment, that number dropped to 20.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724400" y="24384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2133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Found in water sources that supply tens of millions of people across the country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human population grows…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Fun Fact:  United States uses more resources and produces more waste than any country on Earth</a:t>
            </a:r>
          </a:p>
          <a:p>
            <a:r>
              <a:rPr lang="en-US" sz="2600" dirty="0" smtClean="0"/>
              <a:t>Fun Fact:  U.S. generates about 230 millions tons of garbage</a:t>
            </a:r>
          </a:p>
          <a:p>
            <a:pPr lvl="1"/>
            <a:r>
              <a:rPr lang="en-US" sz="2600" dirty="0" smtClean="0"/>
              <a:t>4.2 pounds per day, per person, or almost 1 ton per year</a:t>
            </a:r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81200"/>
            <a:ext cx="1838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Sustainable Use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638800" cy="487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Is a way of using natural resources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a rate that does not</a:t>
            </a:r>
            <a:r>
              <a:rPr lang="en-US" sz="2400" b="1" dirty="0" smtClean="0">
                <a:solidFill>
                  <a:srgbClr val="FF0000"/>
                </a:solidFill>
              </a:rPr>
              <a:t> deplete them</a:t>
            </a:r>
          </a:p>
          <a:p>
            <a:pPr lvl="1" eaLnBrk="1" hangingPunct="1">
              <a:defRPr/>
            </a:pPr>
            <a:r>
              <a:rPr lang="en-US" sz="2400" dirty="0" smtClean="0"/>
              <a:t>A sustainable system operates without causing </a:t>
            </a:r>
            <a:r>
              <a:rPr lang="en-US" sz="2400" b="1" dirty="0" smtClean="0">
                <a:solidFill>
                  <a:srgbClr val="FF0000"/>
                </a:solidFill>
              </a:rPr>
              <a:t>long-term harm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the </a:t>
            </a:r>
            <a:r>
              <a:rPr lang="en-US" sz="2400" b="1" dirty="0" smtClean="0">
                <a:solidFill>
                  <a:srgbClr val="FF0000"/>
                </a:solidFill>
              </a:rPr>
              <a:t>ecological resources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which it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depends.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/>
              <a:t>Example:  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FF0000"/>
                </a:solidFill>
              </a:rPr>
              <a:t>alternative methods of pest control 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contour planting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FF0000"/>
                </a:solidFill>
              </a:rPr>
              <a:t>aquaculture</a:t>
            </a:r>
          </a:p>
          <a:p>
            <a:pPr lvl="1">
              <a:defRPr/>
            </a:pPr>
            <a:r>
              <a:rPr lang="en-US" sz="2400" dirty="0" smtClean="0"/>
              <a:t>Effective Management:  Think about Easter Island…an irresponsible use of resources!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77000" cy="1143000"/>
          </a:xfrm>
        </p:spPr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096000" cy="4876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Ecological Footprint – 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Amount of land needed to support a person</a:t>
            </a:r>
          </a:p>
          <a:p>
            <a:r>
              <a:rPr lang="en-US" sz="2600" dirty="0" smtClean="0">
                <a:latin typeface="Arial" charset="0"/>
              </a:rPr>
              <a:t>The land must produce and maintain enough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Arial" charset="0"/>
              </a:rPr>
              <a:t>food and water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Arial" charset="0"/>
              </a:rPr>
              <a:t>Shelter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Arial" charset="0"/>
              </a:rPr>
              <a:t>energy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Arial" charset="0"/>
              </a:rPr>
              <a:t>waste</a:t>
            </a:r>
          </a:p>
          <a:p>
            <a:r>
              <a:rPr lang="en-US" sz="2600" dirty="0" smtClean="0"/>
              <a:t>Size of ecological footprint depends on several factors</a:t>
            </a:r>
            <a:endParaRPr lang="en-US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124200"/>
            <a:ext cx="1885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affect Ecological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Amount and efficiency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resource use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Amount and toxicity of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waste produced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bhspe-051601-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4739425" cy="3505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638800" y="3124200"/>
            <a:ext cx="3048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American citizen’s ecological footprint covers an area large than 24 football fields.  Largest in the world.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Pollutants accumulate in the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791200" cy="5105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We add synthetic chemicals and materials to the Earth each year.</a:t>
            </a:r>
          </a:p>
          <a:p>
            <a:r>
              <a:rPr lang="en-US" sz="2200" dirty="0" smtClean="0"/>
              <a:t>What is pollution? </a:t>
            </a:r>
          </a:p>
          <a:p>
            <a:pPr lvl="1"/>
            <a:r>
              <a:rPr lang="en-US" sz="2200" dirty="0" smtClean="0"/>
              <a:t>Describes any </a:t>
            </a:r>
            <a:r>
              <a:rPr lang="en-US" sz="2200" b="1" dirty="0" smtClean="0">
                <a:solidFill>
                  <a:srgbClr val="FF0000"/>
                </a:solidFill>
              </a:rPr>
              <a:t>undesirable factor, or pollutant</a:t>
            </a:r>
            <a:r>
              <a:rPr lang="en-US" sz="2200" dirty="0" smtClean="0"/>
              <a:t>, that is added to the air, water, or soil</a:t>
            </a:r>
          </a:p>
          <a:p>
            <a:pPr lvl="1"/>
            <a:r>
              <a:rPr lang="en-US" sz="2200" dirty="0" smtClean="0"/>
              <a:t>Examples of pollutants:</a:t>
            </a:r>
          </a:p>
          <a:p>
            <a:pPr lvl="2"/>
            <a:r>
              <a:rPr lang="en-US" sz="2200" b="1" dirty="0" smtClean="0">
                <a:solidFill>
                  <a:srgbClr val="FF0000"/>
                </a:solidFill>
              </a:rPr>
              <a:t>Microscopic air particles</a:t>
            </a:r>
          </a:p>
          <a:p>
            <a:pPr lvl="2"/>
            <a:r>
              <a:rPr lang="en-US" sz="2200" b="1" dirty="0" smtClean="0">
                <a:solidFill>
                  <a:srgbClr val="FF0000"/>
                </a:solidFill>
              </a:rPr>
              <a:t>Waste products from factories</a:t>
            </a:r>
          </a:p>
          <a:p>
            <a:pPr lvl="2"/>
            <a:r>
              <a:rPr lang="en-US" sz="2200" b="1" dirty="0" smtClean="0">
                <a:solidFill>
                  <a:srgbClr val="FF0000"/>
                </a:solidFill>
              </a:rPr>
              <a:t>Household chemicals</a:t>
            </a:r>
          </a:p>
          <a:p>
            <a:pPr lvl="1"/>
            <a:r>
              <a:rPr lang="en-US" sz="2200" dirty="0" smtClean="0"/>
              <a:t>Pollution can be immediate or delayed over time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819400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562600" cy="5334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Most common air pollution comes from the waste products produced by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burning</a:t>
            </a:r>
            <a:r>
              <a:rPr lang="en-US" sz="2600" b="1" dirty="0" smtClean="0">
                <a:solidFill>
                  <a:srgbClr val="FF0000"/>
                </a:solidFill>
              </a:rPr>
              <a:t> fossil fuels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such as </a:t>
            </a:r>
            <a:r>
              <a:rPr lang="en-US" sz="2600" b="1" dirty="0" smtClean="0">
                <a:solidFill>
                  <a:srgbClr val="FF0000"/>
                </a:solidFill>
              </a:rPr>
              <a:t>gas and </a:t>
            </a:r>
            <a:r>
              <a:rPr lang="en-US" sz="2600" b="1" dirty="0" smtClean="0">
                <a:solidFill>
                  <a:srgbClr val="FF0000"/>
                </a:solidFill>
              </a:rPr>
              <a:t>oil</a:t>
            </a:r>
            <a:r>
              <a:rPr lang="en-US" sz="2600" dirty="0" smtClean="0"/>
              <a:t>.</a:t>
            </a:r>
            <a:endParaRPr lang="en-US" sz="2600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Smog</a:t>
            </a:r>
            <a:r>
              <a:rPr lang="en-US" sz="2600" dirty="0" smtClean="0"/>
              <a:t> is one type of air pollution.</a:t>
            </a:r>
          </a:p>
          <a:p>
            <a:pPr lvl="1"/>
            <a:r>
              <a:rPr lang="en-US" sz="2600" dirty="0" smtClean="0"/>
              <a:t>sunlight interacts with pollutants in the air</a:t>
            </a:r>
          </a:p>
          <a:p>
            <a:pPr lvl="1"/>
            <a:r>
              <a:rPr lang="en-US" sz="2600" dirty="0" smtClean="0"/>
              <a:t>pollutants produced by fossil fuel emissions</a:t>
            </a:r>
          </a:p>
          <a:p>
            <a:pPr lvl="1"/>
            <a:r>
              <a:rPr lang="en-US" sz="2600" dirty="0" smtClean="0"/>
              <a:t>made of particulates and ground-level ozone</a:t>
            </a:r>
          </a:p>
          <a:p>
            <a:endParaRPr lang="en-US" sz="24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05000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86200"/>
            <a:ext cx="2857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0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Ozone</a:t>
            </a:r>
            <a:r>
              <a:rPr lang="en-US" dirty="0" smtClean="0"/>
              <a:t> is the </a:t>
            </a:r>
            <a:r>
              <a:rPr lang="en-US" dirty="0" smtClean="0"/>
              <a:t>principal  </a:t>
            </a:r>
            <a:r>
              <a:rPr lang="en-US" dirty="0" smtClean="0"/>
              <a:t>component of smog</a:t>
            </a:r>
          </a:p>
          <a:p>
            <a:r>
              <a:rPr lang="en-US" dirty="0" smtClean="0"/>
              <a:t>Harmful to organisms</a:t>
            </a:r>
          </a:p>
          <a:p>
            <a:r>
              <a:rPr lang="en-US" dirty="0" smtClean="0"/>
              <a:t>Plays </a:t>
            </a:r>
            <a:r>
              <a:rPr lang="en-US" b="1" dirty="0" smtClean="0">
                <a:solidFill>
                  <a:srgbClr val="FF0000"/>
                </a:solidFill>
              </a:rPr>
              <a:t>protective role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Earth’s upper atmosphere</a:t>
            </a:r>
          </a:p>
          <a:p>
            <a:pPr lvl="1"/>
            <a:r>
              <a:rPr lang="en-US" dirty="0" smtClean="0"/>
              <a:t>Shields against harmful UV light from sun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434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1000" y="1447800"/>
            <a:ext cx="8491537" cy="28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Smog can be harmful to human health.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+mn-lt"/>
              </a:rPr>
              <a:t>Acid 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rain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is caused by fossil fuel emissions.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produced when pollutants in the water cycle cause rain 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pH to drop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can lower the pH of a lake or stream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can harm trees</a:t>
            </a:r>
          </a:p>
        </p:txBody>
      </p:sp>
      <p:pic>
        <p:nvPicPr>
          <p:cNvPr id="33796" name="Picture 4" descr="bhspe-0516cr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19600"/>
            <a:ext cx="5124450" cy="2300272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477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Air Quality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6477000" cy="1143000"/>
          </a:xfrm>
          <a:noFill/>
        </p:spPr>
        <p:txBody>
          <a:bodyPr>
            <a:noAutofit/>
          </a:bodyPr>
          <a:lstStyle/>
          <a:p>
            <a:r>
              <a:rPr lang="en-US" sz="3200" dirty="0" smtClean="0"/>
              <a:t>Air Quality  </a:t>
            </a:r>
            <a:endParaRPr lang="en-US" sz="3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Air pollution is changing Earth’s biosphere.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levels of atmospheric carbon dioxide rise and fall over time.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levels of</a:t>
            </a:r>
            <a:r>
              <a:rPr lang="en-US" sz="2600" b="1" dirty="0">
                <a:solidFill>
                  <a:srgbClr val="FF0000"/>
                </a:solidFill>
              </a:rPr>
              <a:t> carbon dioxide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are typical of Earth’s warmer periods.</a:t>
            </a:r>
          </a:p>
        </p:txBody>
      </p:sp>
      <p:pic>
        <p:nvPicPr>
          <p:cNvPr id="29700" name="Picture 4" descr="bhspe-051602-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663436"/>
            <a:ext cx="4554911" cy="29978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Earth’s 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As the human population grows, the demand for resources </a:t>
            </a:r>
            <a:r>
              <a:rPr lang="en-US" sz="2800" b="1" dirty="0" smtClean="0">
                <a:solidFill>
                  <a:srgbClr val="FF0000"/>
                </a:solidFill>
              </a:rPr>
              <a:t>increases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Our population continues to grow.</a:t>
            </a:r>
          </a:p>
          <a:p>
            <a:r>
              <a:rPr lang="en-US" sz="2800" dirty="0" smtClean="0"/>
              <a:t>Earth’s carrying capacity is actually unknown.</a:t>
            </a:r>
          </a:p>
          <a:p>
            <a:r>
              <a:rPr lang="en-US" sz="2800" dirty="0" smtClean="0"/>
              <a:t>What is carrying capacity?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Largest number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of individuals an environment can support</a:t>
            </a:r>
          </a:p>
          <a:p>
            <a:r>
              <a:rPr lang="en-US" sz="2800" dirty="0" smtClean="0"/>
              <a:t>Earth’s population is around </a:t>
            </a:r>
            <a:r>
              <a:rPr lang="en-US" sz="2800" b="1" dirty="0" smtClean="0">
                <a:solidFill>
                  <a:srgbClr val="FF0000"/>
                </a:solidFill>
              </a:rPr>
              <a:t>6 billion</a:t>
            </a:r>
            <a:r>
              <a:rPr lang="en-US" sz="2800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bhspe-051601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62200"/>
            <a:ext cx="4403803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04800"/>
            <a:ext cx="6477000" cy="1143000"/>
          </a:xfrm>
        </p:spPr>
        <p:txBody>
          <a:bodyPr/>
          <a:lstStyle/>
          <a:p>
            <a:r>
              <a:rPr lang="en-US" dirty="0" smtClean="0"/>
              <a:t>Air Quality</a:t>
            </a:r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3352800" cy="4525963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The greenhouse effect </a:t>
            </a:r>
            <a:r>
              <a:rPr lang="en-US" sz="2600" b="1" dirty="0" smtClean="0">
                <a:solidFill>
                  <a:srgbClr val="FF0000"/>
                </a:solidFill>
              </a:rPr>
              <a:t>slows the release of energy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from the Earth’s atmosphere.</a:t>
            </a:r>
          </a:p>
          <a:p>
            <a:pPr lvl="1"/>
            <a:r>
              <a:rPr lang="en-US" sz="2600" dirty="0" smtClean="0"/>
              <a:t>sunlight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penetrates</a:t>
            </a:r>
            <a:r>
              <a:rPr lang="en-US" sz="2600" dirty="0" smtClean="0"/>
              <a:t> Earth’s atmosphere</a:t>
            </a:r>
          </a:p>
          <a:p>
            <a:pPr lvl="1"/>
            <a:r>
              <a:rPr lang="en-US" sz="2600" dirty="0" smtClean="0"/>
              <a:t>energy is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absorbed and reradiated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as heat</a:t>
            </a:r>
          </a:p>
          <a:p>
            <a:pPr lvl="1"/>
            <a:r>
              <a:rPr lang="en-US" sz="2600" dirty="0" smtClean="0"/>
              <a:t>greenhouse gases absorb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longer wavelengths</a:t>
            </a:r>
          </a:p>
          <a:p>
            <a:pPr lvl="1"/>
            <a:r>
              <a:rPr lang="en-US" sz="2600" dirty="0" smtClean="0"/>
              <a:t>greenhouse</a:t>
            </a:r>
            <a:br>
              <a:rPr lang="en-US" sz="2600" dirty="0" smtClean="0"/>
            </a:br>
            <a:r>
              <a:rPr lang="en-US" sz="2600" dirty="0" smtClean="0"/>
              <a:t>gas molecules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rerelease</a:t>
            </a:r>
            <a:b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infrared</a:t>
            </a:r>
            <a:b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radiation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19125" y="1800225"/>
            <a:ext cx="82962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dirty="0" smtClean="0">
              <a:latin typeface="Arial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dirty="0" smtClean="0"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52578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715000" y="2133600"/>
            <a:ext cx="2744787" cy="927100"/>
            <a:chOff x="3481" y="2104"/>
            <a:chExt cx="1729" cy="584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481" y="2505"/>
              <a:ext cx="78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methane (</a:t>
              </a: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</a:rPr>
                <a:t>CH</a:t>
              </a:r>
              <a:r>
                <a:rPr lang="en-US" sz="1000" b="1" baseline="-25000" dirty="0">
                  <a:solidFill>
                    <a:schemeClr val="bg1"/>
                  </a:solidFill>
                  <a:latin typeface="Arial" pitchFamily="34" charset="0"/>
                </a:rPr>
                <a:t>4</a:t>
              </a: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</a:rPr>
                <a:t>)</a:t>
              </a:r>
              <a:endParaRPr lang="en-US" sz="1300" b="1" dirty="0">
                <a:latin typeface="Arial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580" y="2505"/>
              <a:ext cx="63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latin typeface="Arial" pitchFamily="34" charset="0"/>
                </a:rPr>
                <a:t>water </a:t>
              </a:r>
              <a:r>
                <a:rPr lang="en-US" sz="1000" b="1">
                  <a:solidFill>
                    <a:schemeClr val="bg1"/>
                  </a:solidFill>
                  <a:latin typeface="Arial" pitchFamily="34" charset="0"/>
                </a:rPr>
                <a:t>(H</a:t>
              </a:r>
              <a:r>
                <a:rPr lang="en-US" sz="1000" b="1" baseline="-25000">
                  <a:solidFill>
                    <a:schemeClr val="bg1"/>
                  </a:solidFill>
                  <a:latin typeface="Arial" pitchFamily="34" charset="0"/>
                </a:rPr>
                <a:t>2</a:t>
              </a:r>
              <a:r>
                <a:rPr lang="en-US" sz="1000" b="1">
                  <a:solidFill>
                    <a:schemeClr val="bg1"/>
                  </a:solidFill>
                  <a:latin typeface="Arial" pitchFamily="34" charset="0"/>
                </a:rPr>
                <a:t>O</a:t>
              </a:r>
              <a:r>
                <a:rPr lang="en-US" sz="1300" b="1">
                  <a:solidFill>
                    <a:schemeClr val="bg1"/>
                  </a:solidFill>
                  <a:latin typeface="Arial" pitchFamily="34" charset="0"/>
                </a:rPr>
                <a:t>)</a:t>
              </a:r>
              <a:endParaRPr lang="en-US" sz="1300" b="1">
                <a:latin typeface="Arial" pitchFamily="34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000" y="2104"/>
              <a:ext cx="85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  <a:t>carbon dioxide</a:t>
              </a:r>
              <a:br>
                <a:rPr lang="en-US" sz="1300" b="1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</a:rPr>
                <a:t>(CO</a:t>
              </a:r>
              <a:r>
                <a:rPr lang="en-US" sz="1000" b="1" baseline="-25000" dirty="0">
                  <a:solidFill>
                    <a:schemeClr val="bg1"/>
                  </a:solidFill>
                  <a:latin typeface="Arial" pitchFamily="34" charset="0"/>
                </a:rPr>
                <a:t>2</a:t>
              </a: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</a:rPr>
                <a:t>)</a:t>
              </a:r>
              <a:endParaRPr lang="en-US" sz="13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pic>
        <p:nvPicPr>
          <p:cNvPr id="4" name="Hi3ERes0h84?version=2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1355558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477000" cy="1143000"/>
          </a:xfrm>
        </p:spPr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0960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Global warming refers to the trend of </a:t>
            </a:r>
            <a:r>
              <a:rPr lang="en-US" sz="2400" b="1" dirty="0" smtClean="0">
                <a:solidFill>
                  <a:srgbClr val="FF0000"/>
                </a:solidFill>
              </a:rPr>
              <a:t>increasing global temperatures</a:t>
            </a:r>
            <a:r>
              <a:rPr lang="en-US" sz="2400" dirty="0" smtClean="0"/>
              <a:t>.</a:t>
            </a:r>
            <a:endParaRPr lang="en-US" sz="2200" dirty="0" smtClean="0"/>
          </a:p>
          <a:p>
            <a:r>
              <a:rPr lang="en-US" sz="2200" dirty="0" smtClean="0"/>
              <a:t>Over the past 100 years, the average global temperature has risen </a:t>
            </a:r>
            <a:r>
              <a:rPr lang="en-US" sz="2200" b="1" dirty="0" smtClean="0">
                <a:solidFill>
                  <a:srgbClr val="FF0000"/>
                </a:solidFill>
              </a:rPr>
              <a:t>0.6</a:t>
            </a:r>
            <a:r>
              <a:rPr lang="en-US" sz="2200" dirty="0" smtClean="0"/>
              <a:t> degrees Celsius</a:t>
            </a:r>
          </a:p>
          <a:p>
            <a:r>
              <a:rPr lang="en-US" sz="2200" dirty="0" smtClean="0"/>
              <a:t>Most dramatic change occurring over the past 46 years!</a:t>
            </a:r>
          </a:p>
          <a:p>
            <a:r>
              <a:rPr lang="en-US" sz="2200" dirty="0" smtClean="0"/>
              <a:t>What is causing the rise in temperature change known as global warming?</a:t>
            </a:r>
          </a:p>
          <a:p>
            <a:pPr lvl="1"/>
            <a:r>
              <a:rPr lang="en-US" sz="2200" dirty="0" smtClean="0"/>
              <a:t>Result of </a:t>
            </a:r>
            <a:r>
              <a:rPr lang="en-US" sz="2200" b="1" dirty="0" smtClean="0">
                <a:solidFill>
                  <a:srgbClr val="FF0000"/>
                </a:solidFill>
              </a:rPr>
              <a:t>increased levels of greenhouse gases</a:t>
            </a:r>
            <a:r>
              <a:rPr lang="en-US" sz="2200" dirty="0" smtClean="0"/>
              <a:t> such as carbon dioxide, water, and methane</a:t>
            </a:r>
          </a:p>
          <a:p>
            <a:pPr lvl="1"/>
            <a:r>
              <a:rPr lang="en-US" sz="2200" dirty="0" smtClean="0"/>
              <a:t>Results for </a:t>
            </a:r>
            <a:r>
              <a:rPr lang="en-US" sz="2200" b="1" dirty="0" smtClean="0">
                <a:solidFill>
                  <a:srgbClr val="FF0000"/>
                </a:solidFill>
              </a:rPr>
              <a:t>industry and automobile usage</a:t>
            </a:r>
          </a:p>
          <a:p>
            <a:pPr lvl="1"/>
            <a:r>
              <a:rPr lang="en-US" sz="2200" dirty="0" smtClean="0"/>
              <a:t>Threatens ecosystems around the world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76400"/>
            <a:ext cx="2447925" cy="214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8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Something to help you remember!</a:t>
            </a:r>
            <a:endParaRPr lang="en-US" dirty="0"/>
          </a:p>
        </p:txBody>
      </p:sp>
      <p:pic>
        <p:nvPicPr>
          <p:cNvPr id="4" name="C78KE5iGtg4?hl=en_US&amp;version=2&amp;rel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600200"/>
            <a:ext cx="64008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the Earth’s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are four ways humans have caused the carrying capacity of Earth to increase?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a nonrenewable resource?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a renewable resource?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a sustainability?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an ecological footprint?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27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7772400" cy="1362075"/>
          </a:xfrm>
        </p:spPr>
        <p:txBody>
          <a:bodyPr/>
          <a:lstStyle/>
          <a:p>
            <a:r>
              <a:rPr lang="en-US" dirty="0" smtClean="0"/>
              <a:t>Day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3733800"/>
            <a:ext cx="7772400" cy="1500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Chapter 16 – Human Impact on Ecosystems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477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sz="2600" dirty="0" smtClean="0"/>
              <a:t>Water pollution </a:t>
            </a:r>
            <a:r>
              <a:rPr lang="en-US" sz="2600" b="1" dirty="0" smtClean="0">
                <a:solidFill>
                  <a:srgbClr val="FF0000"/>
                </a:solidFill>
              </a:rPr>
              <a:t>affects</a:t>
            </a:r>
            <a:r>
              <a:rPr lang="en-US" sz="2600" dirty="0" smtClean="0"/>
              <a:t> ecosystems.</a:t>
            </a:r>
          </a:p>
          <a:p>
            <a:r>
              <a:rPr lang="en-US" sz="2600" dirty="0" smtClean="0"/>
              <a:t>Pollution major impact on ecosystems</a:t>
            </a:r>
          </a:p>
          <a:p>
            <a:pPr lvl="1"/>
            <a:r>
              <a:rPr lang="en-US" sz="2600" dirty="0" smtClean="0"/>
              <a:t>Examples: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Raw sewage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Trash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Runoff from farms and cities</a:t>
            </a:r>
          </a:p>
          <a:p>
            <a:pPr lvl="2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419600" y="32766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2286000"/>
            <a:ext cx="2971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Disrupts chemical balance of freshwater ecosystems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Causing algal blooms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04800"/>
            <a:ext cx="8229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dirty="0"/>
              <a:t>Water Pollution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" y="1752600"/>
            <a:ext cx="662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dirty="0"/>
              <a:t>Degrades aquatic habitats in streams, lakes, and oceans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dirty="0">
                <a:solidFill>
                  <a:srgbClr val="FF0000"/>
                </a:solidFill>
              </a:rPr>
              <a:t>Excess fertilizers and animal waste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get into streams and cause algal blooms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dirty="0"/>
              <a:t>Coral reefs are destroyed when silt covers the living coral and they can’t photosynthesize or get to food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b="1" dirty="0">
                <a:solidFill>
                  <a:srgbClr val="FF0000"/>
                </a:solidFill>
              </a:rPr>
              <a:t>Detergents, heavy metals, and industrial chemicals</a:t>
            </a:r>
            <a:r>
              <a:rPr lang="en-US" sz="2600" dirty="0"/>
              <a:t> in runoff cause sickness and death in aquatic </a:t>
            </a:r>
            <a:r>
              <a:rPr lang="en-US" sz="2600" dirty="0" smtClean="0"/>
              <a:t>organisms</a:t>
            </a:r>
            <a:endParaRPr lang="en-US" sz="260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600" dirty="0"/>
              <a:t>Abandoned drift nets trap dolphins, whales, fish, sea turtles</a:t>
            </a:r>
            <a:br>
              <a:rPr lang="en-US" sz="2600" dirty="0"/>
            </a:br>
            <a:endParaRPr lang="en-US" sz="260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t3.gstatic.com/images?q=tbn:ANd9GcQEjGr9y0J51T3MHzWv0fvPRc8zS5sKqW2-zTyX3k-gWtjgoW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1642" y="1730375"/>
            <a:ext cx="2324100" cy="196215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aI19NyqVW1gb_R6ijKqb39fise5XkAwOtLp8nxw2l_Q3u-UF15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642" y="4149057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pic>
        <p:nvPicPr>
          <p:cNvPr id="4" name="ACgv19b-n5E?version=2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37160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Way in which scientists can determine the </a:t>
            </a:r>
            <a:r>
              <a:rPr lang="en-US" sz="2600" b="1" dirty="0" smtClean="0">
                <a:solidFill>
                  <a:srgbClr val="FF0000"/>
                </a:solidFill>
              </a:rPr>
              <a:t>health of an ecosystem</a:t>
            </a:r>
          </a:p>
          <a:p>
            <a:r>
              <a:rPr lang="en-US" sz="2600" dirty="0" smtClean="0"/>
              <a:t>Also known as a </a:t>
            </a:r>
            <a:r>
              <a:rPr lang="en-US" sz="2600" b="1" dirty="0" err="1" smtClean="0">
                <a:solidFill>
                  <a:srgbClr val="FF0000"/>
                </a:solidFill>
              </a:rPr>
              <a:t>bioindicator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r>
              <a:rPr lang="en-US" sz="2600" dirty="0" smtClean="0"/>
              <a:t>Defined as a species that provides a </a:t>
            </a:r>
            <a:r>
              <a:rPr lang="en-US" sz="2600" b="1" dirty="0" smtClean="0">
                <a:solidFill>
                  <a:srgbClr val="FF0000"/>
                </a:solidFill>
              </a:rPr>
              <a:t>sign, or indication</a:t>
            </a:r>
            <a:r>
              <a:rPr lang="en-US" sz="2600" dirty="0" smtClean="0"/>
              <a:t>, of the quality of the ecosystem’s environmental conditions</a:t>
            </a:r>
          </a:p>
          <a:p>
            <a:pPr lvl="1"/>
            <a:r>
              <a:rPr lang="en-US" sz="2600" dirty="0" smtClean="0"/>
              <a:t>Examples:  </a:t>
            </a:r>
            <a:r>
              <a:rPr lang="en-US" sz="2600" b="1" dirty="0" smtClean="0">
                <a:solidFill>
                  <a:srgbClr val="FF0000"/>
                </a:solidFill>
              </a:rPr>
              <a:t>Frogs</a:t>
            </a:r>
            <a:r>
              <a:rPr lang="en-US" sz="2600" dirty="0" smtClean="0"/>
              <a:t> – skin comes into contact with water; pollution can cause tumors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33600"/>
            <a:ext cx="1885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and Human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As humans modify their environment through 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Agriculture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Transportation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Medical advances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Sanitation</a:t>
            </a:r>
          </a:p>
          <a:p>
            <a:r>
              <a:rPr lang="en-US" sz="2600" dirty="0" smtClean="0"/>
              <a:t>Examples of technology: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Gas powered farm equipment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– makes possible for the production of large quantities of food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Antibiotics and aseptic cleansers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– reduced infant mortality rates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590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Carrying Capacity Has Greatly Increased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3962400" y="25908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477000" cy="1143000"/>
          </a:xfrm>
        </p:spPr>
        <p:txBody>
          <a:bodyPr/>
          <a:lstStyle/>
          <a:p>
            <a:r>
              <a:rPr lang="en-US" dirty="0" err="1" smtClean="0"/>
              <a:t>Biomagnification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10200" cy="5029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Causes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accumulation of toxins in the food chain</a:t>
            </a:r>
          </a:p>
          <a:p>
            <a:r>
              <a:rPr lang="en-US" sz="2600" dirty="0" smtClean="0"/>
              <a:t>Defined as a </a:t>
            </a:r>
            <a:r>
              <a:rPr lang="en-US" sz="2600" b="1" dirty="0" smtClean="0">
                <a:solidFill>
                  <a:srgbClr val="FF0000"/>
                </a:solidFill>
              </a:rPr>
              <a:t>pollutant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moves up the food chain </a:t>
            </a:r>
            <a:r>
              <a:rPr lang="en-US" sz="2600" dirty="0" smtClean="0"/>
              <a:t>as predators eat prey accumulating in higher concentrations in the bodies of predators</a:t>
            </a:r>
          </a:p>
          <a:p>
            <a:r>
              <a:rPr lang="en-US" sz="2600" dirty="0" smtClean="0"/>
              <a:t>Pollution is measured in </a:t>
            </a:r>
            <a:r>
              <a:rPr lang="en-US" sz="2600" b="1" dirty="0" smtClean="0">
                <a:solidFill>
                  <a:srgbClr val="FF0000"/>
                </a:solidFill>
              </a:rPr>
              <a:t>parts per million (</a:t>
            </a:r>
            <a:r>
              <a:rPr lang="en-US" sz="2600" b="1" dirty="0" err="1" smtClean="0">
                <a:solidFill>
                  <a:srgbClr val="FF0000"/>
                </a:solidFill>
              </a:rPr>
              <a:t>ppm</a:t>
            </a:r>
            <a:r>
              <a:rPr lang="en-US" sz="2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600" dirty="0" smtClean="0"/>
              <a:t>Most serious effect on species near the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 of the food chain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11" descr="0495_bhspe-051603.p1.jpg 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770187" cy="516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8768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Biomagnification</a:t>
            </a:r>
            <a:endParaRPr lang="en-US" sz="4000" dirty="0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590800" y="1676400"/>
            <a:ext cx="3994150" cy="4497387"/>
            <a:chOff x="4124" y="-236"/>
            <a:chExt cx="6292" cy="7081"/>
          </a:xfrm>
        </p:grpSpPr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4134" y="-147"/>
              <a:ext cx="3772" cy="6885"/>
            </a:xfrm>
            <a:custGeom>
              <a:avLst/>
              <a:gdLst/>
              <a:ahLst/>
              <a:cxnLst>
                <a:cxn ang="0">
                  <a:pos x="3772" y="0"/>
                </a:cxn>
                <a:cxn ang="0">
                  <a:pos x="3651" y="247"/>
                </a:cxn>
                <a:cxn ang="0">
                  <a:pos x="3529" y="516"/>
                </a:cxn>
                <a:cxn ang="0">
                  <a:pos x="3407" y="806"/>
                </a:cxn>
                <a:cxn ang="0">
                  <a:pos x="3285" y="1114"/>
                </a:cxn>
                <a:cxn ang="0">
                  <a:pos x="3164" y="1437"/>
                </a:cxn>
                <a:cxn ang="0">
                  <a:pos x="3044" y="1775"/>
                </a:cxn>
                <a:cxn ang="0">
                  <a:pos x="2927" y="2125"/>
                </a:cxn>
                <a:cxn ang="0">
                  <a:pos x="2812" y="2486"/>
                </a:cxn>
                <a:cxn ang="0">
                  <a:pos x="2701" y="2854"/>
                </a:cxn>
                <a:cxn ang="0">
                  <a:pos x="2593" y="3229"/>
                </a:cxn>
                <a:cxn ang="0">
                  <a:pos x="2491" y="3608"/>
                </a:cxn>
                <a:cxn ang="0">
                  <a:pos x="2394" y="3989"/>
                </a:cxn>
                <a:cxn ang="0">
                  <a:pos x="2303" y="4371"/>
                </a:cxn>
                <a:cxn ang="0">
                  <a:pos x="2218" y="4751"/>
                </a:cxn>
                <a:cxn ang="0">
                  <a:pos x="2141" y="5128"/>
                </a:cxn>
                <a:cxn ang="0">
                  <a:pos x="2071" y="5498"/>
                </a:cxn>
                <a:cxn ang="0">
                  <a:pos x="2010" y="5862"/>
                </a:cxn>
                <a:cxn ang="0">
                  <a:pos x="1959" y="6215"/>
                </a:cxn>
                <a:cxn ang="0">
                  <a:pos x="1917" y="6557"/>
                </a:cxn>
                <a:cxn ang="0">
                  <a:pos x="1886" y="6886"/>
                </a:cxn>
                <a:cxn ang="0">
                  <a:pos x="1854" y="6557"/>
                </a:cxn>
                <a:cxn ang="0">
                  <a:pos x="1812" y="6215"/>
                </a:cxn>
                <a:cxn ang="0">
                  <a:pos x="1761" y="5862"/>
                </a:cxn>
                <a:cxn ang="0">
                  <a:pos x="1700" y="5498"/>
                </a:cxn>
                <a:cxn ang="0">
                  <a:pos x="1630" y="5128"/>
                </a:cxn>
                <a:cxn ang="0">
                  <a:pos x="1553" y="4751"/>
                </a:cxn>
                <a:cxn ang="0">
                  <a:pos x="1469" y="4371"/>
                </a:cxn>
                <a:cxn ang="0">
                  <a:pos x="1377" y="3989"/>
                </a:cxn>
                <a:cxn ang="0">
                  <a:pos x="1280" y="3608"/>
                </a:cxn>
                <a:cxn ang="0">
                  <a:pos x="1178" y="3229"/>
                </a:cxn>
                <a:cxn ang="0">
                  <a:pos x="1070" y="2854"/>
                </a:cxn>
                <a:cxn ang="0">
                  <a:pos x="959" y="2486"/>
                </a:cxn>
                <a:cxn ang="0">
                  <a:pos x="845" y="2125"/>
                </a:cxn>
                <a:cxn ang="0">
                  <a:pos x="727" y="1775"/>
                </a:cxn>
                <a:cxn ang="0">
                  <a:pos x="607" y="1437"/>
                </a:cxn>
                <a:cxn ang="0">
                  <a:pos x="486" y="1114"/>
                </a:cxn>
                <a:cxn ang="0">
                  <a:pos x="364" y="806"/>
                </a:cxn>
                <a:cxn ang="0">
                  <a:pos x="242" y="516"/>
                </a:cxn>
                <a:cxn ang="0">
                  <a:pos x="120" y="247"/>
                </a:cxn>
                <a:cxn ang="0">
                  <a:pos x="0" y="0"/>
                </a:cxn>
                <a:cxn ang="0">
                  <a:pos x="3772" y="0"/>
                </a:cxn>
              </a:cxnLst>
              <a:rect l="0" t="0" r="r" b="b"/>
              <a:pathLst>
                <a:path w="3772" h="6885">
                  <a:moveTo>
                    <a:pt x="3772" y="0"/>
                  </a:moveTo>
                  <a:lnTo>
                    <a:pt x="3651" y="247"/>
                  </a:lnTo>
                  <a:lnTo>
                    <a:pt x="3529" y="516"/>
                  </a:lnTo>
                  <a:lnTo>
                    <a:pt x="3407" y="806"/>
                  </a:lnTo>
                  <a:lnTo>
                    <a:pt x="3285" y="1114"/>
                  </a:lnTo>
                  <a:lnTo>
                    <a:pt x="3164" y="1437"/>
                  </a:lnTo>
                  <a:lnTo>
                    <a:pt x="3044" y="1775"/>
                  </a:lnTo>
                  <a:lnTo>
                    <a:pt x="2927" y="2125"/>
                  </a:lnTo>
                  <a:lnTo>
                    <a:pt x="2812" y="2486"/>
                  </a:lnTo>
                  <a:lnTo>
                    <a:pt x="2701" y="2854"/>
                  </a:lnTo>
                  <a:lnTo>
                    <a:pt x="2593" y="3229"/>
                  </a:lnTo>
                  <a:lnTo>
                    <a:pt x="2491" y="3608"/>
                  </a:lnTo>
                  <a:lnTo>
                    <a:pt x="2394" y="3989"/>
                  </a:lnTo>
                  <a:lnTo>
                    <a:pt x="2303" y="4371"/>
                  </a:lnTo>
                  <a:lnTo>
                    <a:pt x="2218" y="4751"/>
                  </a:lnTo>
                  <a:lnTo>
                    <a:pt x="2141" y="5128"/>
                  </a:lnTo>
                  <a:lnTo>
                    <a:pt x="2071" y="5498"/>
                  </a:lnTo>
                  <a:lnTo>
                    <a:pt x="2010" y="5862"/>
                  </a:lnTo>
                  <a:lnTo>
                    <a:pt x="1959" y="6215"/>
                  </a:lnTo>
                  <a:lnTo>
                    <a:pt x="1917" y="6557"/>
                  </a:lnTo>
                  <a:lnTo>
                    <a:pt x="1886" y="6886"/>
                  </a:lnTo>
                  <a:lnTo>
                    <a:pt x="1854" y="6557"/>
                  </a:lnTo>
                  <a:lnTo>
                    <a:pt x="1812" y="6215"/>
                  </a:lnTo>
                  <a:lnTo>
                    <a:pt x="1761" y="5862"/>
                  </a:lnTo>
                  <a:lnTo>
                    <a:pt x="1700" y="5498"/>
                  </a:lnTo>
                  <a:lnTo>
                    <a:pt x="1630" y="5128"/>
                  </a:lnTo>
                  <a:lnTo>
                    <a:pt x="1553" y="4751"/>
                  </a:lnTo>
                  <a:lnTo>
                    <a:pt x="1469" y="4371"/>
                  </a:lnTo>
                  <a:lnTo>
                    <a:pt x="1377" y="3989"/>
                  </a:lnTo>
                  <a:lnTo>
                    <a:pt x="1280" y="3608"/>
                  </a:lnTo>
                  <a:lnTo>
                    <a:pt x="1178" y="3229"/>
                  </a:lnTo>
                  <a:lnTo>
                    <a:pt x="1070" y="2854"/>
                  </a:lnTo>
                  <a:lnTo>
                    <a:pt x="959" y="2486"/>
                  </a:lnTo>
                  <a:lnTo>
                    <a:pt x="845" y="2125"/>
                  </a:lnTo>
                  <a:lnTo>
                    <a:pt x="727" y="1775"/>
                  </a:lnTo>
                  <a:lnTo>
                    <a:pt x="607" y="1437"/>
                  </a:lnTo>
                  <a:lnTo>
                    <a:pt x="486" y="1114"/>
                  </a:lnTo>
                  <a:lnTo>
                    <a:pt x="364" y="806"/>
                  </a:lnTo>
                  <a:lnTo>
                    <a:pt x="242" y="516"/>
                  </a:lnTo>
                  <a:lnTo>
                    <a:pt x="120" y="247"/>
                  </a:lnTo>
                  <a:lnTo>
                    <a:pt x="0" y="0"/>
                  </a:lnTo>
                  <a:lnTo>
                    <a:pt x="3772" y="0"/>
                  </a:lnTo>
                  <a:close/>
                </a:path>
              </a:pathLst>
            </a:custGeom>
            <a:noFill/>
            <a:ln w="12700">
              <a:solidFill>
                <a:srgbClr val="221F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518" y="-236"/>
              <a:ext cx="2980" cy="7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7905" y="1124"/>
              <a:ext cx="250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0" y="0"/>
                </a:cxn>
              </a:cxnLst>
              <a:rect l="0" t="0" r="r" b="b"/>
              <a:pathLst>
                <a:path w="2501">
                  <a:moveTo>
                    <a:pt x="0" y="0"/>
                  </a:moveTo>
                  <a:lnTo>
                    <a:pt x="2500" y="0"/>
                  </a:lnTo>
                </a:path>
              </a:pathLst>
            </a:custGeom>
            <a:noFill/>
            <a:ln w="12700">
              <a:solidFill>
                <a:srgbClr val="221F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7905" y="2564"/>
              <a:ext cx="250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0" y="0"/>
                </a:cxn>
              </a:cxnLst>
              <a:rect l="0" t="0" r="r" b="b"/>
              <a:pathLst>
                <a:path w="2501">
                  <a:moveTo>
                    <a:pt x="0" y="0"/>
                  </a:moveTo>
                  <a:lnTo>
                    <a:pt x="2500" y="0"/>
                  </a:lnTo>
                </a:path>
              </a:pathLst>
            </a:custGeom>
            <a:noFill/>
            <a:ln w="12700">
              <a:solidFill>
                <a:srgbClr val="221F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7905" y="3924"/>
              <a:ext cx="250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0" y="0"/>
                </a:cxn>
              </a:cxnLst>
              <a:rect l="0" t="0" r="r" b="b"/>
              <a:pathLst>
                <a:path w="2501">
                  <a:moveTo>
                    <a:pt x="0" y="0"/>
                  </a:moveTo>
                  <a:lnTo>
                    <a:pt x="2500" y="0"/>
                  </a:lnTo>
                </a:path>
              </a:pathLst>
            </a:custGeom>
            <a:noFill/>
            <a:ln w="12700">
              <a:solidFill>
                <a:srgbClr val="221F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7905" y="5224"/>
              <a:ext cx="250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0" y="0"/>
                </a:cxn>
              </a:cxnLst>
              <a:rect l="0" t="0" r="r" b="b"/>
              <a:pathLst>
                <a:path w="2501">
                  <a:moveTo>
                    <a:pt x="0" y="0"/>
                  </a:moveTo>
                  <a:lnTo>
                    <a:pt x="2500" y="0"/>
                  </a:lnTo>
                </a:path>
              </a:pathLst>
            </a:custGeom>
            <a:noFill/>
            <a:ln w="12700">
              <a:solidFill>
                <a:srgbClr val="221F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7905" y="6625"/>
              <a:ext cx="250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0" y="0"/>
                </a:cxn>
              </a:cxnLst>
              <a:rect l="0" t="0" r="r" b="b"/>
              <a:pathLst>
                <a:path w="2501">
                  <a:moveTo>
                    <a:pt x="0" y="0"/>
                  </a:moveTo>
                  <a:lnTo>
                    <a:pt x="2500" y="0"/>
                  </a:lnTo>
                </a:path>
              </a:pathLst>
            </a:custGeom>
            <a:noFill/>
            <a:ln w="12700">
              <a:solidFill>
                <a:srgbClr val="221F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1895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381000" y="2362200"/>
            <a:ext cx="2057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Measured in Parts per million (</a:t>
            </a:r>
            <a:r>
              <a:rPr lang="en-US" dirty="0" err="1" smtClean="0"/>
              <a:t>ppm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86600" y="1981200"/>
            <a:ext cx="175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movement of fat-soluble pollutants through a food chain results in higher concentration in the top consumer.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800600" y="4419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Zooplankton</a:t>
            </a:r>
          </a:p>
          <a:p>
            <a:pPr algn="ctr"/>
            <a:r>
              <a:rPr lang="en-US" b="1" dirty="0" smtClean="0"/>
              <a:t>0.123 </a:t>
            </a:r>
            <a:r>
              <a:rPr lang="en-US" b="1" dirty="0" err="1" smtClean="0"/>
              <a:t>ppm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76800" y="2667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Lake trout</a:t>
            </a:r>
          </a:p>
          <a:p>
            <a:pPr algn="ctr"/>
            <a:r>
              <a:rPr lang="en-US" b="1" dirty="0" smtClean="0"/>
              <a:t>4.83 </a:t>
            </a:r>
            <a:r>
              <a:rPr lang="en-US" b="1" dirty="0" err="1" smtClean="0"/>
              <a:t>ppm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00600" y="3581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Smelt </a:t>
            </a:r>
          </a:p>
          <a:p>
            <a:pPr algn="ctr"/>
            <a:r>
              <a:rPr lang="en-US" b="1" dirty="0" smtClean="0"/>
              <a:t>1.04 </a:t>
            </a:r>
            <a:r>
              <a:rPr lang="en-US" b="1" dirty="0" err="1" smtClean="0"/>
              <a:t>ppm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953000" y="198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Herring gull eggs 124 </a:t>
            </a:r>
            <a:r>
              <a:rPr lang="en-US" b="1" dirty="0" err="1" smtClean="0"/>
              <a:t>ppm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00600" y="533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Phytoplankton </a:t>
            </a:r>
          </a:p>
          <a:p>
            <a:pPr algn="ctr"/>
            <a:r>
              <a:rPr lang="en-US" b="1" dirty="0" smtClean="0"/>
              <a:t>0.025 </a:t>
            </a:r>
            <a:r>
              <a:rPr lang="en-US" b="1" dirty="0" err="1" smtClean="0"/>
              <a:t>ppm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77000" cy="1143000"/>
          </a:xfrm>
        </p:spPr>
        <p:txBody>
          <a:bodyPr/>
          <a:lstStyle/>
          <a:p>
            <a:r>
              <a:rPr lang="en-US" dirty="0" smtClean="0"/>
              <a:t>Biodiversity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257800" cy="4953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Why is biodiversity important?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Sum total</a:t>
            </a:r>
            <a:r>
              <a:rPr lang="en-US" sz="2200" dirty="0" smtClean="0"/>
              <a:t> of the genetically based variety of all organisms in the biosphere</a:t>
            </a:r>
          </a:p>
          <a:p>
            <a:pPr lvl="1"/>
            <a:r>
              <a:rPr lang="en-US" sz="2200" dirty="0" smtClean="0"/>
              <a:t>Reason 1:  It is the </a:t>
            </a:r>
            <a:r>
              <a:rPr lang="en-US" sz="2200" b="1" dirty="0" smtClean="0">
                <a:solidFill>
                  <a:srgbClr val="FF0000"/>
                </a:solidFill>
              </a:rPr>
              <a:t>foundation</a:t>
            </a:r>
            <a:r>
              <a:rPr lang="en-US" sz="2200" dirty="0" smtClean="0"/>
              <a:t> of much of our world</a:t>
            </a:r>
          </a:p>
          <a:p>
            <a:pPr lvl="1"/>
            <a:r>
              <a:rPr lang="en-US" sz="2200" dirty="0" smtClean="0"/>
              <a:t>Reason 2:  Many </a:t>
            </a:r>
            <a:r>
              <a:rPr lang="en-US" sz="2200" b="1" dirty="0" smtClean="0">
                <a:solidFill>
                  <a:srgbClr val="FF0000"/>
                </a:solidFill>
              </a:rPr>
              <a:t>medical and technological advancements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come from nature</a:t>
            </a:r>
          </a:p>
          <a:p>
            <a:pPr lvl="1"/>
            <a:r>
              <a:rPr lang="en-US" sz="2200" dirty="0" smtClean="0"/>
              <a:t>Reason 3:  </a:t>
            </a:r>
            <a:r>
              <a:rPr lang="en-US" sz="2200" b="1" dirty="0" smtClean="0">
                <a:solidFill>
                  <a:srgbClr val="FF0000"/>
                </a:solidFill>
              </a:rPr>
              <a:t>Loss of biodiversity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has long term effects.  When it is gone, it is gone forever!  </a:t>
            </a:r>
          </a:p>
          <a:p>
            <a:pPr lvl="2"/>
            <a:r>
              <a:rPr lang="en-US" sz="2200" dirty="0" smtClean="0"/>
              <a:t>It </a:t>
            </a:r>
            <a:r>
              <a:rPr lang="en-US" sz="2200" b="1" dirty="0" smtClean="0">
                <a:solidFill>
                  <a:srgbClr val="FF0000"/>
                </a:solidFill>
              </a:rPr>
              <a:t>reduces stability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and makes it more difficult for the ecosystem to handle future change</a:t>
            </a:r>
            <a:endParaRPr lang="en-US" sz="22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334536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477000" cy="1143000"/>
          </a:xfrm>
        </p:spPr>
        <p:txBody>
          <a:bodyPr/>
          <a:lstStyle/>
          <a:p>
            <a:r>
              <a:rPr lang="en-US" dirty="0" smtClean="0"/>
              <a:t>Threats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95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Loss of habitat can eliminate a species</a:t>
            </a:r>
          </a:p>
          <a:p>
            <a:r>
              <a:rPr lang="en-US" sz="2600" dirty="0" smtClean="0"/>
              <a:t>Habitat Fragmentation</a:t>
            </a:r>
          </a:p>
          <a:p>
            <a:pPr lvl="1"/>
            <a:r>
              <a:rPr lang="en-US" sz="2600" dirty="0" smtClean="0"/>
              <a:t>Occurs when a </a:t>
            </a:r>
            <a:r>
              <a:rPr lang="en-US" sz="2600" b="1" dirty="0" smtClean="0">
                <a:solidFill>
                  <a:srgbClr val="FF0000"/>
                </a:solidFill>
              </a:rPr>
              <a:t>barrier</a:t>
            </a:r>
            <a:r>
              <a:rPr lang="en-US" sz="2600" dirty="0" smtClean="0"/>
              <a:t> forms that prevents an organism from accessing its entire home range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“Biological Island”</a:t>
            </a:r>
          </a:p>
          <a:p>
            <a:pPr lvl="1"/>
            <a:r>
              <a:rPr lang="en-US" sz="2600" dirty="0" smtClean="0"/>
              <a:t>Caused by the </a:t>
            </a:r>
            <a:r>
              <a:rPr lang="en-US" sz="2600" b="1" dirty="0" smtClean="0">
                <a:solidFill>
                  <a:srgbClr val="FF0000"/>
                </a:solidFill>
              </a:rPr>
              <a:t>building of roadways</a:t>
            </a:r>
            <a:r>
              <a:rPr lang="en-US" sz="2600" dirty="0" smtClean="0"/>
              <a:t> or the harvesting of forests</a:t>
            </a:r>
            <a:endParaRPr lang="en-US" sz="26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0500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4495800"/>
            <a:ext cx="3333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Introduced species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can disrupt stable relationships in an ecosystem</a:t>
            </a:r>
          </a:p>
          <a:p>
            <a:r>
              <a:rPr lang="en-US" sz="2600" dirty="0" smtClean="0"/>
              <a:t>Defined as any organism that was brought to an ecosystem as the result of </a:t>
            </a:r>
            <a:r>
              <a:rPr lang="en-US" sz="2600" b="1" dirty="0" smtClean="0">
                <a:solidFill>
                  <a:srgbClr val="FF0000"/>
                </a:solidFill>
              </a:rPr>
              <a:t>human actions</a:t>
            </a:r>
          </a:p>
          <a:p>
            <a:pPr lvl="1"/>
            <a:r>
              <a:rPr lang="en-US" sz="2600" dirty="0" smtClean="0"/>
              <a:t>Also called an </a:t>
            </a:r>
            <a:r>
              <a:rPr lang="en-US" sz="2600" b="1" dirty="0" smtClean="0">
                <a:solidFill>
                  <a:srgbClr val="FF0000"/>
                </a:solidFill>
              </a:rPr>
              <a:t>invasive species</a:t>
            </a:r>
          </a:p>
          <a:p>
            <a:r>
              <a:rPr lang="en-US" sz="2600" dirty="0" smtClean="0"/>
              <a:t>Can </a:t>
            </a:r>
            <a:r>
              <a:rPr lang="en-US" sz="2600" b="1" dirty="0" smtClean="0">
                <a:solidFill>
                  <a:srgbClr val="FF0000"/>
                </a:solidFill>
              </a:rPr>
              <a:t>prey or crowd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out native species</a:t>
            </a:r>
            <a:endParaRPr lang="en-US" sz="26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579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4" name="I7G2rQARCC8?hl=en_US&amp;version=2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219200"/>
            <a:ext cx="7239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77000" cy="1143000"/>
          </a:xfrm>
        </p:spPr>
        <p:txBody>
          <a:bodyPr/>
          <a:lstStyle/>
          <a:p>
            <a:r>
              <a:rPr lang="en-US" dirty="0" smtClean="0"/>
              <a:t>Introduced Species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914400"/>
          <a:ext cx="5715000" cy="567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8055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Introduced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Problems Caused</a:t>
                      </a:r>
                      <a:endParaRPr lang="en-US" dirty="0"/>
                    </a:p>
                  </a:txBody>
                  <a:tcPr/>
                </a:tc>
              </a:tr>
              <a:tr h="2186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Burmese python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Came as a pet species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Florida Everglades</a:t>
                      </a:r>
                      <a:r>
                        <a:rPr lang="en-US" baseline="0" dirty="0" smtClean="0"/>
                        <a:t> (originally from SE Asia)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Feeds on small animals such as rats, birds (endangered), raccoons, and even dogs</a:t>
                      </a:r>
                      <a:endParaRPr lang="en-US" dirty="0"/>
                    </a:p>
                  </a:txBody>
                  <a:tcPr/>
                </a:tc>
              </a:tr>
              <a:tr h="11507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Kudzu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-Introduced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as a native houseplant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 United States (also</a:t>
                      </a:r>
                      <a:r>
                        <a:rPr lang="en-US" baseline="0" dirty="0" smtClean="0"/>
                        <a:t> from SE Asia)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Chokes out native plants</a:t>
                      </a:r>
                      <a:endParaRPr lang="en-US" dirty="0"/>
                    </a:p>
                  </a:txBody>
                  <a:tcPr/>
                </a:tc>
              </a:tr>
              <a:tr h="1496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Common house mouse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Australia</a:t>
                      </a:r>
                      <a:r>
                        <a:rPr lang="en-US" baseline="0" dirty="0" smtClean="0"/>
                        <a:t> (originally from Europe)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Eat crops of corn and grains; Populations</a:t>
                      </a:r>
                      <a:r>
                        <a:rPr lang="en-US" baseline="0" dirty="0" smtClean="0"/>
                        <a:t> grow exponentially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2857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672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Sustainable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76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Manages resources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for present and future generations</a:t>
            </a:r>
          </a:p>
          <a:p>
            <a:r>
              <a:rPr lang="en-US" sz="2600" dirty="0" smtClean="0"/>
              <a:t>Defined as the practice in which natural resources are </a:t>
            </a:r>
            <a:r>
              <a:rPr lang="en-US" sz="2600" b="1" dirty="0" smtClean="0">
                <a:solidFill>
                  <a:srgbClr val="FF0000"/>
                </a:solidFill>
              </a:rPr>
              <a:t>used and managed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in a way that meets current needs without hurting future generations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Practices in Fishing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867400" cy="49530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Rotation</a:t>
            </a:r>
          </a:p>
          <a:p>
            <a:pPr lvl="1"/>
            <a:r>
              <a:rPr lang="en-US" sz="2600" dirty="0" smtClean="0"/>
              <a:t>Rotate between fish species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Fishing gear review</a:t>
            </a:r>
          </a:p>
          <a:p>
            <a:pPr lvl="1"/>
            <a:r>
              <a:rPr lang="en-US" sz="2600" dirty="0" smtClean="0"/>
              <a:t>Gear can damage the sea floor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Harvest reduction</a:t>
            </a:r>
          </a:p>
          <a:p>
            <a:pPr lvl="1"/>
            <a:r>
              <a:rPr lang="en-US" sz="2600" dirty="0" smtClean="0"/>
              <a:t>Slowing the harvest allows more growth time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Fishing bans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050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148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Umbrella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72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Conservation practices </a:t>
            </a:r>
            <a:r>
              <a:rPr lang="en-US" sz="2600" b="1" dirty="0" smtClean="0">
                <a:solidFill>
                  <a:srgbClr val="FF0000"/>
                </a:solidFill>
              </a:rPr>
              <a:t>focus on a few species</a:t>
            </a:r>
            <a:r>
              <a:rPr lang="en-US" sz="2600" dirty="0" smtClean="0"/>
              <a:t> but benefit entire ecosystems</a:t>
            </a:r>
          </a:p>
          <a:p>
            <a:r>
              <a:rPr lang="en-US" sz="2600" dirty="0" smtClean="0"/>
              <a:t>Defined as species whose being protected under the </a:t>
            </a:r>
            <a:r>
              <a:rPr lang="en-US" sz="2600" b="1" dirty="0" smtClean="0">
                <a:solidFill>
                  <a:srgbClr val="FF0000"/>
                </a:solidFill>
              </a:rPr>
              <a:t>Endangered Species Act </a:t>
            </a:r>
            <a:r>
              <a:rPr lang="en-US" sz="2600" dirty="0" smtClean="0"/>
              <a:t>leads to the preservation of its habitat and all of the other organisms in its community</a:t>
            </a:r>
            <a:endParaRPr lang="en-US" sz="26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791200" y="5029200"/>
            <a:ext cx="2971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Western Indian Manatee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Growing human population exerts pressure on Earth’s natural resources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Oil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Coal</a:t>
            </a:r>
          </a:p>
          <a:p>
            <a:pPr lvl="1">
              <a:buNone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</a:rPr>
              <a:t>Buildup of dead organisms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over millions of years provides humans with oil and coal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286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Currently support the majority of our country’s energy use.  Both are products of natural processes.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3200400" y="28956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Environmental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Clean Air Act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–</a:t>
            </a:r>
          </a:p>
          <a:p>
            <a:pPr lvl="1"/>
            <a:r>
              <a:rPr lang="en-US" sz="2600" dirty="0" smtClean="0"/>
              <a:t>Signed into law in 1970, helped increase air quality; regulates emissions from factories and automobiles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Clean Water Act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–</a:t>
            </a:r>
          </a:p>
          <a:p>
            <a:pPr lvl="1"/>
            <a:r>
              <a:rPr lang="en-US" sz="2600" dirty="0" smtClean="0"/>
              <a:t>Signed into law in 1972, provides safe waterways for swimming and drinking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Endangered  Species Act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– </a:t>
            </a:r>
          </a:p>
          <a:p>
            <a:pPr lvl="1"/>
            <a:r>
              <a:rPr lang="en-US" sz="2600" dirty="0" smtClean="0"/>
              <a:t>Signed into law in 1973, provides safety for animals in danger of becoming extinct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Can Protect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6400800" cy="47244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Ability to control how fast our population grows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by controlling birth rates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Develop technology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to produce more food and produce less waste</a:t>
            </a:r>
          </a:p>
          <a:p>
            <a:r>
              <a:rPr lang="en-US" sz="2600" dirty="0" smtClean="0"/>
              <a:t>Take action to </a:t>
            </a:r>
            <a:r>
              <a:rPr lang="en-US" sz="2600" b="1" dirty="0" smtClean="0">
                <a:solidFill>
                  <a:srgbClr val="FF0000"/>
                </a:solidFill>
              </a:rPr>
              <a:t>protect and maintain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ecosystems</a:t>
            </a:r>
            <a:endParaRPr lang="en-US" sz="26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133600"/>
            <a:ext cx="19907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is an indicator species?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Name one example of an indicator species and how it lets us know the environment has possible pollution.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Where is the most serious </a:t>
            </a:r>
            <a:r>
              <a:rPr lang="en-US" sz="3000" dirty="0" err="1" smtClean="0"/>
              <a:t>biomagnification</a:t>
            </a:r>
            <a:r>
              <a:rPr lang="en-US" sz="3000" dirty="0" smtClean="0"/>
              <a:t> effect in a food chain?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is an introduced species?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Name one example of an introduced species and how it harms the environment.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1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867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 be replenished by natural processes</a:t>
            </a:r>
          </a:p>
          <a:p>
            <a:r>
              <a:rPr lang="en-US" sz="3100" dirty="0" smtClean="0"/>
              <a:t>Used faster than they form</a:t>
            </a:r>
          </a:p>
          <a:p>
            <a:pPr lvl="1"/>
            <a:r>
              <a:rPr lang="en-US" sz="3100" dirty="0" smtClean="0"/>
              <a:t>Examples:  </a:t>
            </a:r>
          </a:p>
          <a:p>
            <a:pPr lvl="2"/>
            <a:r>
              <a:rPr lang="en-US" sz="3100" b="1" dirty="0" smtClean="0">
                <a:solidFill>
                  <a:srgbClr val="FF0000"/>
                </a:solidFill>
              </a:rPr>
              <a:t>Oil</a:t>
            </a:r>
          </a:p>
          <a:p>
            <a:pPr lvl="2"/>
            <a:r>
              <a:rPr lang="en-US" sz="3100" b="1" dirty="0" smtClean="0">
                <a:solidFill>
                  <a:srgbClr val="FF0000"/>
                </a:solidFill>
              </a:rPr>
              <a:t>Coal</a:t>
            </a:r>
          </a:p>
          <a:p>
            <a:pPr lvl="2"/>
            <a:r>
              <a:rPr lang="en-US" sz="3100" b="1" dirty="0" smtClean="0">
                <a:solidFill>
                  <a:srgbClr val="FF0000"/>
                </a:solidFill>
              </a:rPr>
              <a:t>Natural gas</a:t>
            </a:r>
          </a:p>
          <a:p>
            <a:r>
              <a:rPr lang="en-US" sz="3100" dirty="0" smtClean="0"/>
              <a:t>Growing use of this resource will eventually lead to an </a:t>
            </a:r>
            <a:r>
              <a:rPr lang="en-US" sz="3100" b="1" dirty="0" smtClean="0">
                <a:solidFill>
                  <a:srgbClr val="FF0000"/>
                </a:solidFill>
              </a:rPr>
              <a:t>energy crisis</a:t>
            </a:r>
          </a:p>
          <a:p>
            <a:r>
              <a:rPr lang="en-US" sz="3100" dirty="0" smtClean="0"/>
              <a:t>Fun fact:  In 2006, humans were using oil at a rate of about 77 million barrels per day.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371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Nonrenewable </a:t>
            </a:r>
            <a:br>
              <a:rPr lang="en-US" dirty="0" smtClean="0"/>
            </a:b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Eng-02-18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6477000" cy="485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replaced or generated over time</a:t>
            </a:r>
          </a:p>
          <a:p>
            <a:r>
              <a:rPr lang="en-US" sz="2600" dirty="0" smtClean="0"/>
              <a:t>Cannot be used up or replenish themselves over time</a:t>
            </a:r>
          </a:p>
          <a:p>
            <a:pPr lvl="1"/>
            <a:r>
              <a:rPr lang="en-US" sz="2600" dirty="0" smtClean="0"/>
              <a:t>Examples: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Wind energy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captured by wind turbines</a:t>
            </a:r>
          </a:p>
          <a:p>
            <a:pPr lvl="2"/>
            <a:r>
              <a:rPr lang="en-US" sz="2600" b="1" dirty="0" smtClean="0">
                <a:solidFill>
                  <a:srgbClr val="FF0000"/>
                </a:solidFill>
              </a:rPr>
              <a:t>Solar energy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captured by solar panels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0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4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Renewable </a:t>
            </a:r>
            <a:br>
              <a:rPr lang="en-US" dirty="0" smtClean="0"/>
            </a:b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Eng-12-18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524000"/>
            <a:ext cx="6477000" cy="485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Limits of Resources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80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Renewable resources are </a:t>
            </a:r>
            <a:r>
              <a:rPr lang="en-US" sz="2600" b="1" dirty="0" smtClean="0">
                <a:solidFill>
                  <a:srgbClr val="FF0000"/>
                </a:solidFill>
              </a:rPr>
              <a:t>NOT NECESSARILY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unlimited!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 smtClean="0"/>
              <a:t>Fresh water is renewable but can become limited by </a:t>
            </a:r>
            <a:r>
              <a:rPr lang="en-US" sz="2600" b="1" dirty="0" smtClean="0">
                <a:solidFill>
                  <a:srgbClr val="FF0000"/>
                </a:solidFill>
              </a:rPr>
              <a:t>drought or overuse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Fossil fuels form over hundreds of millions of years from deeply buried organic materials…when they are depleted, they are gone forever!!!!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2052" name="Picture 4" descr="http://t2.gstatic.com/images?q=tbn:ANd9GcSOa_i30M23AsPPDgkKQ2t-TfSCTAseoKQMqucNDR7XHhcAPA9y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09800"/>
            <a:ext cx="229482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3679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14367C-AFB0-424C-87E5-110AD510D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TS010336793</Template>
  <TotalTime>1483</TotalTime>
  <Words>1668</Words>
  <Application>Microsoft Office PowerPoint</Application>
  <PresentationFormat>On-screen Show (4:3)</PresentationFormat>
  <Paragraphs>244</Paragraphs>
  <Slides>42</Slides>
  <Notes>3</Notes>
  <HiddenSlides>3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Times New Roman</vt:lpstr>
      <vt:lpstr>Wingdings</vt:lpstr>
      <vt:lpstr>TS010336793</vt:lpstr>
      <vt:lpstr>Day one</vt:lpstr>
      <vt:lpstr>Earth’s resources</vt:lpstr>
      <vt:lpstr>Technology and Human Population</vt:lpstr>
      <vt:lpstr>Types of Resources</vt:lpstr>
      <vt:lpstr>Nonrenewable Resources</vt:lpstr>
      <vt:lpstr>Nonrenewable  Resources</vt:lpstr>
      <vt:lpstr>Renewable Resources</vt:lpstr>
      <vt:lpstr>Renewable  Resources</vt:lpstr>
      <vt:lpstr>Limits of Resources</vt:lpstr>
      <vt:lpstr>Drinking Water – As Renewable Resource</vt:lpstr>
      <vt:lpstr>As human population grows…</vt:lpstr>
      <vt:lpstr>Sustainable Use</vt:lpstr>
      <vt:lpstr>Ecological Footprint</vt:lpstr>
      <vt:lpstr>Factors that affect Ecological Footprint</vt:lpstr>
      <vt:lpstr>Pollutants accumulate in the air</vt:lpstr>
      <vt:lpstr>Air Pollution</vt:lpstr>
      <vt:lpstr>Air Pollution</vt:lpstr>
      <vt:lpstr>Air Quality</vt:lpstr>
      <vt:lpstr>Air Quality  </vt:lpstr>
      <vt:lpstr>Air Quality</vt:lpstr>
      <vt:lpstr>Greenhouse Effect</vt:lpstr>
      <vt:lpstr>Global Warming</vt:lpstr>
      <vt:lpstr>Something to help you remember!</vt:lpstr>
      <vt:lpstr>Ticket out the Door</vt:lpstr>
      <vt:lpstr>Day two</vt:lpstr>
      <vt:lpstr>Water Pollution</vt:lpstr>
      <vt:lpstr>PowerPoint Presentation</vt:lpstr>
      <vt:lpstr>Water Pollution</vt:lpstr>
      <vt:lpstr>Indicator Species</vt:lpstr>
      <vt:lpstr>Biomagnification</vt:lpstr>
      <vt:lpstr>Biomagnification</vt:lpstr>
      <vt:lpstr>Biodiversity </vt:lpstr>
      <vt:lpstr>Threats to Biodiversity</vt:lpstr>
      <vt:lpstr>Threats to Biodiversity</vt:lpstr>
      <vt:lpstr>Biodiversity</vt:lpstr>
      <vt:lpstr>Introduced Species</vt:lpstr>
      <vt:lpstr>Sustainable Development</vt:lpstr>
      <vt:lpstr>Practices in Fishing Industry</vt:lpstr>
      <vt:lpstr>Umbrella Species</vt:lpstr>
      <vt:lpstr>Important Environmental Laws</vt:lpstr>
      <vt:lpstr>Human Can Protect the Environment</vt:lpstr>
      <vt:lpstr>Ticket out the Door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Human Impact on Ecosystems</dc:title>
  <dc:creator>Leigh Ann Nicolella</dc:creator>
  <cp:lastModifiedBy>Leigh Ann Nicolella</cp:lastModifiedBy>
  <cp:revision>132</cp:revision>
  <cp:lastPrinted>2014-10-18T17:44:41Z</cp:lastPrinted>
  <dcterms:created xsi:type="dcterms:W3CDTF">2011-12-05T22:39:17Z</dcterms:created>
  <dcterms:modified xsi:type="dcterms:W3CDTF">2014-10-18T18:54:18Z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